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E2437-C492-45E6-9AA7-A495D6E5C5C9}" v="14" dt="2023-07-15T13:17:46.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y Abernathy" userId="1d86f3045e985672" providerId="Windows Live" clId="Web-{929D879E-A880-439F-820E-2C787C276C22}"/>
    <pc:docChg chg="addSld modSld">
      <pc:chgData name="Jody Abernathy" userId="1d86f3045e985672" providerId="Windows Live" clId="Web-{929D879E-A880-439F-820E-2C787C276C22}" dt="2023-01-11T13:28:12.881" v="242" actId="20577"/>
      <pc:docMkLst>
        <pc:docMk/>
      </pc:docMkLst>
      <pc:sldChg chg="modSp">
        <pc:chgData name="Jody Abernathy" userId="1d86f3045e985672" providerId="Windows Live" clId="Web-{929D879E-A880-439F-820E-2C787C276C22}" dt="2023-01-11T12:53:34.896" v="166" actId="20577"/>
        <pc:sldMkLst>
          <pc:docMk/>
          <pc:sldMk cId="2015811607" sldId="268"/>
        </pc:sldMkLst>
        <pc:spChg chg="mod">
          <ac:chgData name="Jody Abernathy" userId="1d86f3045e985672" providerId="Windows Live" clId="Web-{929D879E-A880-439F-820E-2C787C276C22}" dt="2023-01-11T12:53:34.896" v="166" actId="20577"/>
          <ac:spMkLst>
            <pc:docMk/>
            <pc:sldMk cId="2015811607" sldId="268"/>
            <ac:spMk id="2" creationId="{C28761E5-41C5-44C4-B311-5FEB7C0465B4}"/>
          </ac:spMkLst>
        </pc:spChg>
      </pc:sldChg>
      <pc:sldChg chg="modSp">
        <pc:chgData name="Jody Abernathy" userId="1d86f3045e985672" providerId="Windows Live" clId="Web-{929D879E-A880-439F-820E-2C787C276C22}" dt="2023-01-11T12:50:45.405" v="52" actId="20577"/>
        <pc:sldMkLst>
          <pc:docMk/>
          <pc:sldMk cId="3002520912" sldId="273"/>
        </pc:sldMkLst>
        <pc:spChg chg="mod">
          <ac:chgData name="Jody Abernathy" userId="1d86f3045e985672" providerId="Windows Live" clId="Web-{929D879E-A880-439F-820E-2C787C276C22}" dt="2023-01-11T12:50:45.405" v="52" actId="20577"/>
          <ac:spMkLst>
            <pc:docMk/>
            <pc:sldMk cId="3002520912" sldId="273"/>
            <ac:spMk id="2" creationId="{32BC9DB0-E950-4B7F-90C9-B0D9521E30D6}"/>
          </ac:spMkLst>
        </pc:spChg>
      </pc:sldChg>
      <pc:sldChg chg="modSp">
        <pc:chgData name="Jody Abernathy" userId="1d86f3045e985672" providerId="Windows Live" clId="Web-{929D879E-A880-439F-820E-2C787C276C22}" dt="2023-01-11T12:24:41.247" v="7"/>
        <pc:sldMkLst>
          <pc:docMk/>
          <pc:sldMk cId="2687222989" sldId="281"/>
        </pc:sldMkLst>
        <pc:graphicFrameChg chg="mod modGraphic">
          <ac:chgData name="Jody Abernathy" userId="1d86f3045e985672" providerId="Windows Live" clId="Web-{929D879E-A880-439F-820E-2C787C276C22}" dt="2023-01-11T12:24:41.247" v="7"/>
          <ac:graphicFrameMkLst>
            <pc:docMk/>
            <pc:sldMk cId="2687222989" sldId="281"/>
            <ac:graphicFrameMk id="2" creationId="{AFF9623D-2D10-40AB-BD90-EF1241640B80}"/>
          </ac:graphicFrameMkLst>
        </pc:graphicFrameChg>
      </pc:sldChg>
      <pc:sldChg chg="addSp modSp new">
        <pc:chgData name="Jody Abernathy" userId="1d86f3045e985672" providerId="Windows Live" clId="Web-{929D879E-A880-439F-820E-2C787C276C22}" dt="2023-01-11T13:28:12.881" v="242" actId="20577"/>
        <pc:sldMkLst>
          <pc:docMk/>
          <pc:sldMk cId="3221807860" sldId="282"/>
        </pc:sldMkLst>
        <pc:spChg chg="add mod">
          <ac:chgData name="Jody Abernathy" userId="1d86f3045e985672" providerId="Windows Live" clId="Web-{929D879E-A880-439F-820E-2C787C276C22}" dt="2023-01-11T12:57:31.982" v="189" actId="20577"/>
          <ac:spMkLst>
            <pc:docMk/>
            <pc:sldMk cId="3221807860" sldId="282"/>
            <ac:spMk id="2" creationId="{9585D3C3-4C36-DC58-00B5-0D23FC4F551C}"/>
          </ac:spMkLst>
        </pc:spChg>
        <pc:spChg chg="add mod">
          <ac:chgData name="Jody Abernathy" userId="1d86f3045e985672" providerId="Windows Live" clId="Web-{929D879E-A880-439F-820E-2C787C276C22}" dt="2023-01-11T13:28:12.881" v="242" actId="20577"/>
          <ac:spMkLst>
            <pc:docMk/>
            <pc:sldMk cId="3221807860" sldId="282"/>
            <ac:spMk id="5" creationId="{45216ECD-FE77-6C1E-F571-7418B90FED79}"/>
          </ac:spMkLst>
        </pc:spChg>
        <pc:picChg chg="add mod">
          <ac:chgData name="Jody Abernathy" userId="1d86f3045e985672" providerId="Windows Live" clId="Web-{929D879E-A880-439F-820E-2C787C276C22}" dt="2023-01-11T12:55:17.415" v="179"/>
          <ac:picMkLst>
            <pc:docMk/>
            <pc:sldMk cId="3221807860" sldId="282"/>
            <ac:picMk id="3" creationId="{AB2952D4-E9AE-2D7C-7622-68EBC91BDCA5}"/>
          </ac:picMkLst>
        </pc:picChg>
        <pc:picChg chg="add mod">
          <ac:chgData name="Jody Abernathy" userId="1d86f3045e985672" providerId="Windows Live" clId="Web-{929D879E-A880-439F-820E-2C787C276C22}" dt="2023-01-11T12:56:24.792" v="187"/>
          <ac:picMkLst>
            <pc:docMk/>
            <pc:sldMk cId="3221807860" sldId="282"/>
            <ac:picMk id="4" creationId="{B119A063-156B-2EB7-7126-2C34CB82DF92}"/>
          </ac:picMkLst>
        </pc:picChg>
      </pc:sldChg>
    </pc:docChg>
  </pc:docChgLst>
  <pc:docChgLst>
    <pc:chgData name="Jody Abernathy" userId="1d86f3045e985672" providerId="LiveId" clId="{1DEE2437-C492-45E6-9AA7-A495D6E5C5C9}"/>
    <pc:docChg chg="custSel addSld modSld">
      <pc:chgData name="Jody Abernathy" userId="1d86f3045e985672" providerId="LiveId" clId="{1DEE2437-C492-45E6-9AA7-A495D6E5C5C9}" dt="2023-07-15T13:23:01.288" v="895" actId="1076"/>
      <pc:docMkLst>
        <pc:docMk/>
      </pc:docMkLst>
      <pc:sldChg chg="modSp mod">
        <pc:chgData name="Jody Abernathy" userId="1d86f3045e985672" providerId="LiveId" clId="{1DEE2437-C492-45E6-9AA7-A495D6E5C5C9}" dt="2023-07-15T13:17:23.881" v="332" actId="1076"/>
        <pc:sldMkLst>
          <pc:docMk/>
          <pc:sldMk cId="2209130662" sldId="256"/>
        </pc:sldMkLst>
        <pc:spChg chg="mod">
          <ac:chgData name="Jody Abernathy" userId="1d86f3045e985672" providerId="LiveId" clId="{1DEE2437-C492-45E6-9AA7-A495D6E5C5C9}" dt="2023-07-15T13:17:22.430" v="331" actId="20577"/>
          <ac:spMkLst>
            <pc:docMk/>
            <pc:sldMk cId="2209130662" sldId="256"/>
            <ac:spMk id="5" creationId="{F0151CD0-3470-4581-B723-625CBDAEAAB0}"/>
          </ac:spMkLst>
        </pc:spChg>
        <pc:picChg chg="mod">
          <ac:chgData name="Jody Abernathy" userId="1d86f3045e985672" providerId="LiveId" clId="{1DEE2437-C492-45E6-9AA7-A495D6E5C5C9}" dt="2023-07-15T13:17:23.881" v="332" actId="1076"/>
          <ac:picMkLst>
            <pc:docMk/>
            <pc:sldMk cId="2209130662" sldId="256"/>
            <ac:picMk id="4" creationId="{24046BC8-3334-4630-A3FD-027DEDB92E06}"/>
          </ac:picMkLst>
        </pc:picChg>
      </pc:sldChg>
      <pc:sldChg chg="modSp mod">
        <pc:chgData name="Jody Abernathy" userId="1d86f3045e985672" providerId="LiveId" clId="{1DEE2437-C492-45E6-9AA7-A495D6E5C5C9}" dt="2023-07-04T16:47:10.737" v="61" actId="2711"/>
        <pc:sldMkLst>
          <pc:docMk/>
          <pc:sldMk cId="773891387" sldId="257"/>
        </pc:sldMkLst>
        <pc:spChg chg="mod">
          <ac:chgData name="Jody Abernathy" userId="1d86f3045e985672" providerId="LiveId" clId="{1DEE2437-C492-45E6-9AA7-A495D6E5C5C9}" dt="2023-07-04T16:47:10.737" v="61" actId="2711"/>
          <ac:spMkLst>
            <pc:docMk/>
            <pc:sldMk cId="773891387" sldId="257"/>
            <ac:spMk id="7" creationId="{1B7D18B6-F09F-49C5-999A-8520CFB97F70}"/>
          </ac:spMkLst>
        </pc:spChg>
      </pc:sldChg>
      <pc:sldChg chg="addSp delSp modSp mod">
        <pc:chgData name="Jody Abernathy" userId="1d86f3045e985672" providerId="LiveId" clId="{1DEE2437-C492-45E6-9AA7-A495D6E5C5C9}" dt="2023-07-15T13:09:51.563" v="305" actId="1076"/>
        <pc:sldMkLst>
          <pc:docMk/>
          <pc:sldMk cId="4100186584" sldId="261"/>
        </pc:sldMkLst>
        <pc:picChg chg="del">
          <ac:chgData name="Jody Abernathy" userId="1d86f3045e985672" providerId="LiveId" clId="{1DEE2437-C492-45E6-9AA7-A495D6E5C5C9}" dt="2023-07-15T13:08:48.014" v="296" actId="478"/>
          <ac:picMkLst>
            <pc:docMk/>
            <pc:sldMk cId="4100186584" sldId="261"/>
            <ac:picMk id="4" creationId="{25871883-5591-42D2-A2C9-6A461FDFE00A}"/>
          </ac:picMkLst>
        </pc:picChg>
        <pc:picChg chg="add mod">
          <ac:chgData name="Jody Abernathy" userId="1d86f3045e985672" providerId="LiveId" clId="{1DEE2437-C492-45E6-9AA7-A495D6E5C5C9}" dt="2023-07-15T13:08:54.495" v="298" actId="14100"/>
          <ac:picMkLst>
            <pc:docMk/>
            <pc:sldMk cId="4100186584" sldId="261"/>
            <ac:picMk id="5" creationId="{B1A8C976-559B-0A01-34C4-E6F0E795BE77}"/>
          </ac:picMkLst>
        </pc:picChg>
        <pc:picChg chg="add del mod">
          <ac:chgData name="Jody Abernathy" userId="1d86f3045e985672" providerId="LiveId" clId="{1DEE2437-C492-45E6-9AA7-A495D6E5C5C9}" dt="2023-07-15T13:09:17.514" v="302" actId="478"/>
          <ac:picMkLst>
            <pc:docMk/>
            <pc:sldMk cId="4100186584" sldId="261"/>
            <ac:picMk id="7" creationId="{F80C1428-9440-5C42-A43D-B260717B4D8A}"/>
          </ac:picMkLst>
        </pc:picChg>
        <pc:picChg chg="add mod">
          <ac:chgData name="Jody Abernathy" userId="1d86f3045e985672" providerId="LiveId" clId="{1DEE2437-C492-45E6-9AA7-A495D6E5C5C9}" dt="2023-07-15T13:09:51.563" v="305" actId="1076"/>
          <ac:picMkLst>
            <pc:docMk/>
            <pc:sldMk cId="4100186584" sldId="261"/>
            <ac:picMk id="9" creationId="{4F20A5EE-75BC-F841-F9A9-F3E387CC884A}"/>
          </ac:picMkLst>
        </pc:picChg>
      </pc:sldChg>
      <pc:sldChg chg="addSp delSp modSp mod">
        <pc:chgData name="Jody Abernathy" userId="1d86f3045e985672" providerId="LiveId" clId="{1DEE2437-C492-45E6-9AA7-A495D6E5C5C9}" dt="2023-07-04T16:39:07.766" v="21" actId="1076"/>
        <pc:sldMkLst>
          <pc:docMk/>
          <pc:sldMk cId="1452565022" sldId="263"/>
        </pc:sldMkLst>
        <pc:picChg chg="del">
          <ac:chgData name="Jody Abernathy" userId="1d86f3045e985672" providerId="LiveId" clId="{1DEE2437-C492-45E6-9AA7-A495D6E5C5C9}" dt="2023-07-04T16:35:07.275" v="0" actId="478"/>
          <ac:picMkLst>
            <pc:docMk/>
            <pc:sldMk cId="1452565022" sldId="263"/>
            <ac:picMk id="3" creationId="{CE1B2402-FAF7-4F48-B0B6-19A0906FF6C1}"/>
          </ac:picMkLst>
        </pc:picChg>
        <pc:picChg chg="add mod">
          <ac:chgData name="Jody Abernathy" userId="1d86f3045e985672" providerId="LiveId" clId="{1DEE2437-C492-45E6-9AA7-A495D6E5C5C9}" dt="2023-07-04T16:39:07.766" v="21" actId="1076"/>
          <ac:picMkLst>
            <pc:docMk/>
            <pc:sldMk cId="1452565022" sldId="263"/>
            <ac:picMk id="5" creationId="{897F5FF8-7E9B-B980-3245-122533D00698}"/>
          </ac:picMkLst>
        </pc:picChg>
      </pc:sldChg>
      <pc:sldChg chg="modSp mod">
        <pc:chgData name="Jody Abernathy" userId="1d86f3045e985672" providerId="LiveId" clId="{1DEE2437-C492-45E6-9AA7-A495D6E5C5C9}" dt="2023-07-15T13:14:07.905" v="308" actId="14100"/>
        <pc:sldMkLst>
          <pc:docMk/>
          <pc:sldMk cId="3855711047" sldId="265"/>
        </pc:sldMkLst>
        <pc:graphicFrameChg chg="modGraphic">
          <ac:chgData name="Jody Abernathy" userId="1d86f3045e985672" providerId="LiveId" clId="{1DEE2437-C492-45E6-9AA7-A495D6E5C5C9}" dt="2023-07-15T13:14:07.905" v="308" actId="14100"/>
          <ac:graphicFrameMkLst>
            <pc:docMk/>
            <pc:sldMk cId="3855711047" sldId="265"/>
            <ac:graphicFrameMk id="2" creationId="{D93FED10-1D56-4BCE-AC1D-B9F9F2279022}"/>
          </ac:graphicFrameMkLst>
        </pc:graphicFrameChg>
      </pc:sldChg>
      <pc:sldChg chg="modSp mod">
        <pc:chgData name="Jody Abernathy" userId="1d86f3045e985672" providerId="LiveId" clId="{1DEE2437-C492-45E6-9AA7-A495D6E5C5C9}" dt="2023-07-04T16:46:50.710" v="60" actId="2711"/>
        <pc:sldMkLst>
          <pc:docMk/>
          <pc:sldMk cId="3435223020" sldId="266"/>
        </pc:sldMkLst>
        <pc:spChg chg="mod">
          <ac:chgData name="Jody Abernathy" userId="1d86f3045e985672" providerId="LiveId" clId="{1DEE2437-C492-45E6-9AA7-A495D6E5C5C9}" dt="2023-07-04T16:46:50.710" v="60" actId="2711"/>
          <ac:spMkLst>
            <pc:docMk/>
            <pc:sldMk cId="3435223020" sldId="266"/>
            <ac:spMk id="2" creationId="{7DB48411-8AFA-4556-9EB3-0126E3E0D71D}"/>
          </ac:spMkLst>
        </pc:spChg>
      </pc:sldChg>
      <pc:sldChg chg="modSp mod">
        <pc:chgData name="Jody Abernathy" userId="1d86f3045e985672" providerId="LiveId" clId="{1DEE2437-C492-45E6-9AA7-A495D6E5C5C9}" dt="2023-07-15T13:14:57.089" v="313" actId="115"/>
        <pc:sldMkLst>
          <pc:docMk/>
          <pc:sldMk cId="2015811607" sldId="268"/>
        </pc:sldMkLst>
        <pc:spChg chg="mod">
          <ac:chgData name="Jody Abernathy" userId="1d86f3045e985672" providerId="LiveId" clId="{1DEE2437-C492-45E6-9AA7-A495D6E5C5C9}" dt="2023-07-15T13:14:57.089" v="313" actId="115"/>
          <ac:spMkLst>
            <pc:docMk/>
            <pc:sldMk cId="2015811607" sldId="268"/>
            <ac:spMk id="2" creationId="{C28761E5-41C5-44C4-B311-5FEB7C0465B4}"/>
          </ac:spMkLst>
        </pc:spChg>
        <pc:spChg chg="mod">
          <ac:chgData name="Jody Abernathy" userId="1d86f3045e985672" providerId="LiveId" clId="{1DEE2437-C492-45E6-9AA7-A495D6E5C5C9}" dt="2023-07-04T16:49:00.658" v="65" actId="255"/>
          <ac:spMkLst>
            <pc:docMk/>
            <pc:sldMk cId="2015811607" sldId="268"/>
            <ac:spMk id="3" creationId="{3441177B-C933-4063-8E8B-E07F6F0FF7C9}"/>
          </ac:spMkLst>
        </pc:spChg>
      </pc:sldChg>
      <pc:sldChg chg="modSp mod">
        <pc:chgData name="Jody Abernathy" userId="1d86f3045e985672" providerId="LiveId" clId="{1DEE2437-C492-45E6-9AA7-A495D6E5C5C9}" dt="2023-07-04T16:45:08.344" v="57" actId="20577"/>
        <pc:sldMkLst>
          <pc:docMk/>
          <pc:sldMk cId="1775168078" sldId="269"/>
        </pc:sldMkLst>
        <pc:spChg chg="mod">
          <ac:chgData name="Jody Abernathy" userId="1d86f3045e985672" providerId="LiveId" clId="{1DEE2437-C492-45E6-9AA7-A495D6E5C5C9}" dt="2023-07-04T16:45:08.344" v="57" actId="20577"/>
          <ac:spMkLst>
            <pc:docMk/>
            <pc:sldMk cId="1775168078" sldId="269"/>
            <ac:spMk id="2" creationId="{4714FDBA-8A6C-4C47-ABC6-46668647E854}"/>
          </ac:spMkLst>
        </pc:spChg>
      </pc:sldChg>
      <pc:sldChg chg="modSp mod">
        <pc:chgData name="Jody Abernathy" userId="1d86f3045e985672" providerId="LiveId" clId="{1DEE2437-C492-45E6-9AA7-A495D6E5C5C9}" dt="2023-07-04T16:57:35.051" v="216" actId="6549"/>
        <pc:sldMkLst>
          <pc:docMk/>
          <pc:sldMk cId="24195553" sldId="270"/>
        </pc:sldMkLst>
        <pc:spChg chg="mod">
          <ac:chgData name="Jody Abernathy" userId="1d86f3045e985672" providerId="LiveId" clId="{1DEE2437-C492-45E6-9AA7-A495D6E5C5C9}" dt="2023-07-04T16:57:35.051" v="216" actId="6549"/>
          <ac:spMkLst>
            <pc:docMk/>
            <pc:sldMk cId="24195553" sldId="270"/>
            <ac:spMk id="2" creationId="{89E9C0F5-92CB-4970-A91B-167CADD61E54}"/>
          </ac:spMkLst>
        </pc:spChg>
      </pc:sldChg>
      <pc:sldChg chg="modSp mod">
        <pc:chgData name="Jody Abernathy" userId="1d86f3045e985672" providerId="LiveId" clId="{1DEE2437-C492-45E6-9AA7-A495D6E5C5C9}" dt="2023-07-04T16:59:18.283" v="232" actId="20577"/>
        <pc:sldMkLst>
          <pc:docMk/>
          <pc:sldMk cId="231430884" sldId="271"/>
        </pc:sldMkLst>
        <pc:spChg chg="mod">
          <ac:chgData name="Jody Abernathy" userId="1d86f3045e985672" providerId="LiveId" clId="{1DEE2437-C492-45E6-9AA7-A495D6E5C5C9}" dt="2023-07-04T16:59:18.283" v="232" actId="20577"/>
          <ac:spMkLst>
            <pc:docMk/>
            <pc:sldMk cId="231430884" sldId="271"/>
            <ac:spMk id="2" creationId="{C1DDBC43-9FE8-43A3-9E21-BE5545C7E6E6}"/>
          </ac:spMkLst>
        </pc:spChg>
      </pc:sldChg>
      <pc:sldChg chg="addSp delSp modSp mod">
        <pc:chgData name="Jody Abernathy" userId="1d86f3045e985672" providerId="LiveId" clId="{1DEE2437-C492-45E6-9AA7-A495D6E5C5C9}" dt="2023-07-04T17:00:59.028" v="240"/>
        <pc:sldMkLst>
          <pc:docMk/>
          <pc:sldMk cId="2891296838" sldId="272"/>
        </pc:sldMkLst>
        <pc:spChg chg="del mod">
          <ac:chgData name="Jody Abernathy" userId="1d86f3045e985672" providerId="LiveId" clId="{1DEE2437-C492-45E6-9AA7-A495D6E5C5C9}" dt="2023-07-04T16:54:51.892" v="205"/>
          <ac:spMkLst>
            <pc:docMk/>
            <pc:sldMk cId="2891296838" sldId="272"/>
            <ac:spMk id="2" creationId="{0D20C045-63B4-46CF-B3A9-6832C7651BA4}"/>
          </ac:spMkLst>
        </pc:spChg>
        <pc:spChg chg="add mod">
          <ac:chgData name="Jody Abernathy" userId="1d86f3045e985672" providerId="LiveId" clId="{1DEE2437-C492-45E6-9AA7-A495D6E5C5C9}" dt="2023-07-04T17:00:59.028" v="240"/>
          <ac:spMkLst>
            <pc:docMk/>
            <pc:sldMk cId="2891296838" sldId="272"/>
            <ac:spMk id="4" creationId="{86AC8DFC-57CE-BC4A-B8D7-1052577E6EE8}"/>
          </ac:spMkLst>
        </pc:spChg>
      </pc:sldChg>
      <pc:sldChg chg="modSp mod">
        <pc:chgData name="Jody Abernathy" userId="1d86f3045e985672" providerId="LiveId" clId="{1DEE2437-C492-45E6-9AA7-A495D6E5C5C9}" dt="2023-07-04T16:56:49.200" v="210" actId="6549"/>
        <pc:sldMkLst>
          <pc:docMk/>
          <pc:sldMk cId="3002520912" sldId="273"/>
        </pc:sldMkLst>
        <pc:spChg chg="mod">
          <ac:chgData name="Jody Abernathy" userId="1d86f3045e985672" providerId="LiveId" clId="{1DEE2437-C492-45E6-9AA7-A495D6E5C5C9}" dt="2023-07-04T16:56:49.200" v="210" actId="6549"/>
          <ac:spMkLst>
            <pc:docMk/>
            <pc:sldMk cId="3002520912" sldId="273"/>
            <ac:spMk id="2" creationId="{32BC9DB0-E950-4B7F-90C9-B0D9521E30D6}"/>
          </ac:spMkLst>
        </pc:spChg>
      </pc:sldChg>
      <pc:sldChg chg="modSp mod">
        <pc:chgData name="Jody Abernathy" userId="1d86f3045e985672" providerId="LiveId" clId="{1DEE2437-C492-45E6-9AA7-A495D6E5C5C9}" dt="2023-07-04T16:51:27.785" v="173" actId="20577"/>
        <pc:sldMkLst>
          <pc:docMk/>
          <pc:sldMk cId="513765548" sldId="274"/>
        </pc:sldMkLst>
        <pc:graphicFrameChg chg="modGraphic">
          <ac:chgData name="Jody Abernathy" userId="1d86f3045e985672" providerId="LiveId" clId="{1DEE2437-C492-45E6-9AA7-A495D6E5C5C9}" dt="2023-07-04T16:51:27.785" v="173" actId="20577"/>
          <ac:graphicFrameMkLst>
            <pc:docMk/>
            <pc:sldMk cId="513765548" sldId="274"/>
            <ac:graphicFrameMk id="2" creationId="{D548397D-0D67-4929-B630-B90B3440FD86}"/>
          </ac:graphicFrameMkLst>
        </pc:graphicFrameChg>
      </pc:sldChg>
      <pc:sldChg chg="modSp mod">
        <pc:chgData name="Jody Abernathy" userId="1d86f3045e985672" providerId="LiveId" clId="{1DEE2437-C492-45E6-9AA7-A495D6E5C5C9}" dt="2023-07-04T16:52:26.535" v="187" actId="20577"/>
        <pc:sldMkLst>
          <pc:docMk/>
          <pc:sldMk cId="718800789" sldId="275"/>
        </pc:sldMkLst>
        <pc:spChg chg="mod">
          <ac:chgData name="Jody Abernathy" userId="1d86f3045e985672" providerId="LiveId" clId="{1DEE2437-C492-45E6-9AA7-A495D6E5C5C9}" dt="2023-07-04T16:52:26.535" v="187" actId="20577"/>
          <ac:spMkLst>
            <pc:docMk/>
            <pc:sldMk cId="718800789" sldId="275"/>
            <ac:spMk id="2" creationId="{4C146A48-07B3-4508-87CE-2447BAEB77CE}"/>
          </ac:spMkLst>
        </pc:spChg>
      </pc:sldChg>
      <pc:sldChg chg="modSp mod">
        <pc:chgData name="Jody Abernathy" userId="1d86f3045e985672" providerId="LiveId" clId="{1DEE2437-C492-45E6-9AA7-A495D6E5C5C9}" dt="2023-07-04T16:40:30.175" v="39" actId="20577"/>
        <pc:sldMkLst>
          <pc:docMk/>
          <pc:sldMk cId="2018893433" sldId="276"/>
        </pc:sldMkLst>
        <pc:graphicFrameChg chg="modGraphic">
          <ac:chgData name="Jody Abernathy" userId="1d86f3045e985672" providerId="LiveId" clId="{1DEE2437-C492-45E6-9AA7-A495D6E5C5C9}" dt="2023-07-04T16:40:30.175" v="39" actId="20577"/>
          <ac:graphicFrameMkLst>
            <pc:docMk/>
            <pc:sldMk cId="2018893433" sldId="276"/>
            <ac:graphicFrameMk id="2" creationId="{18D2F512-0459-492D-8151-9B1E5ABC5E05}"/>
          </ac:graphicFrameMkLst>
        </pc:graphicFrameChg>
      </pc:sldChg>
      <pc:sldChg chg="addSp delSp modSp mod">
        <pc:chgData name="Jody Abernathy" userId="1d86f3045e985672" providerId="LiveId" clId="{1DEE2437-C492-45E6-9AA7-A495D6E5C5C9}" dt="2023-07-04T16:42:57.868" v="50" actId="1440"/>
        <pc:sldMkLst>
          <pc:docMk/>
          <pc:sldMk cId="2107317415" sldId="277"/>
        </pc:sldMkLst>
        <pc:graphicFrameChg chg="mod modGraphic">
          <ac:chgData name="Jody Abernathy" userId="1d86f3045e985672" providerId="LiveId" clId="{1DEE2437-C492-45E6-9AA7-A495D6E5C5C9}" dt="2023-07-04T16:42:02.773" v="42" actId="14100"/>
          <ac:graphicFrameMkLst>
            <pc:docMk/>
            <pc:sldMk cId="2107317415" sldId="277"/>
            <ac:graphicFrameMk id="2" creationId="{3C07D7FD-BE72-4150-87FB-9B2A5074B0AD}"/>
          </ac:graphicFrameMkLst>
        </pc:graphicFrameChg>
        <pc:picChg chg="del">
          <ac:chgData name="Jody Abernathy" userId="1d86f3045e985672" providerId="LiveId" clId="{1DEE2437-C492-45E6-9AA7-A495D6E5C5C9}" dt="2023-07-04T16:42:05.702" v="43" actId="478"/>
          <ac:picMkLst>
            <pc:docMk/>
            <pc:sldMk cId="2107317415" sldId="277"/>
            <ac:picMk id="3" creationId="{81A1EDBB-8647-42B2-B20E-95AA259A0B98}"/>
          </ac:picMkLst>
        </pc:picChg>
        <pc:picChg chg="add mod">
          <ac:chgData name="Jody Abernathy" userId="1d86f3045e985672" providerId="LiveId" clId="{1DEE2437-C492-45E6-9AA7-A495D6E5C5C9}" dt="2023-07-04T16:42:57.868" v="50" actId="1440"/>
          <ac:picMkLst>
            <pc:docMk/>
            <pc:sldMk cId="2107317415" sldId="277"/>
            <ac:picMk id="5" creationId="{31FB79E4-B8AD-28B8-6020-18D056DB6A52}"/>
          </ac:picMkLst>
        </pc:picChg>
      </pc:sldChg>
      <pc:sldChg chg="modSp mod">
        <pc:chgData name="Jody Abernathy" userId="1d86f3045e985672" providerId="LiveId" clId="{1DEE2437-C492-45E6-9AA7-A495D6E5C5C9}" dt="2023-07-04T16:43:29.797" v="52" actId="2711"/>
        <pc:sldMkLst>
          <pc:docMk/>
          <pc:sldMk cId="3994455899" sldId="278"/>
        </pc:sldMkLst>
        <pc:graphicFrameChg chg="modGraphic">
          <ac:chgData name="Jody Abernathy" userId="1d86f3045e985672" providerId="LiveId" clId="{1DEE2437-C492-45E6-9AA7-A495D6E5C5C9}" dt="2023-07-04T16:43:29.797" v="52" actId="2711"/>
          <ac:graphicFrameMkLst>
            <pc:docMk/>
            <pc:sldMk cId="3994455899" sldId="278"/>
            <ac:graphicFrameMk id="2" creationId="{C922FA2C-2266-4310-8572-A787865D6BBA}"/>
          </ac:graphicFrameMkLst>
        </pc:graphicFrameChg>
      </pc:sldChg>
      <pc:sldChg chg="addSp delSp modSp mod">
        <pc:chgData name="Jody Abernathy" userId="1d86f3045e985672" providerId="LiveId" clId="{1DEE2437-C492-45E6-9AA7-A495D6E5C5C9}" dt="2023-07-04T17:11:00.350" v="293" actId="1076"/>
        <pc:sldMkLst>
          <pc:docMk/>
          <pc:sldMk cId="3221807860" sldId="282"/>
        </pc:sldMkLst>
        <pc:spChg chg="mod">
          <ac:chgData name="Jody Abernathy" userId="1d86f3045e985672" providerId="LiveId" clId="{1DEE2437-C492-45E6-9AA7-A495D6E5C5C9}" dt="2023-07-04T17:00:03.897" v="233" actId="6549"/>
          <ac:spMkLst>
            <pc:docMk/>
            <pc:sldMk cId="3221807860" sldId="282"/>
            <ac:spMk id="2" creationId="{9585D3C3-4C36-DC58-00B5-0D23FC4F551C}"/>
          </ac:spMkLst>
        </pc:spChg>
        <pc:spChg chg="mod">
          <ac:chgData name="Jody Abernathy" userId="1d86f3045e985672" providerId="LiveId" clId="{1DEE2437-C492-45E6-9AA7-A495D6E5C5C9}" dt="2023-07-04T17:10:51.590" v="289" actId="255"/>
          <ac:spMkLst>
            <pc:docMk/>
            <pc:sldMk cId="3221807860" sldId="282"/>
            <ac:spMk id="5" creationId="{45216ECD-FE77-6C1E-F571-7418B90FED79}"/>
          </ac:spMkLst>
        </pc:spChg>
        <pc:spChg chg="add del mod">
          <ac:chgData name="Jody Abernathy" userId="1d86f3045e985672" providerId="LiveId" clId="{1DEE2437-C492-45E6-9AA7-A495D6E5C5C9}" dt="2023-07-04T17:09:05.100" v="274" actId="478"/>
          <ac:spMkLst>
            <pc:docMk/>
            <pc:sldMk cId="3221807860" sldId="282"/>
            <ac:spMk id="14" creationId="{7AFFE776-478B-6B7D-BB69-BB89D7982B13}"/>
          </ac:spMkLst>
        </pc:spChg>
        <pc:spChg chg="add del mod">
          <ac:chgData name="Jody Abernathy" userId="1d86f3045e985672" providerId="LiveId" clId="{1DEE2437-C492-45E6-9AA7-A495D6E5C5C9}" dt="2023-07-04T17:10:16.654" v="284" actId="478"/>
          <ac:spMkLst>
            <pc:docMk/>
            <pc:sldMk cId="3221807860" sldId="282"/>
            <ac:spMk id="17" creationId="{B6B0BCD5-9594-970C-7326-EAAE00FC281B}"/>
          </ac:spMkLst>
        </pc:spChg>
        <pc:picChg chg="del mod">
          <ac:chgData name="Jody Abernathy" userId="1d86f3045e985672" providerId="LiveId" clId="{1DEE2437-C492-45E6-9AA7-A495D6E5C5C9}" dt="2023-07-04T17:01:57.328" v="244" actId="478"/>
          <ac:picMkLst>
            <pc:docMk/>
            <pc:sldMk cId="3221807860" sldId="282"/>
            <ac:picMk id="3" creationId="{AB2952D4-E9AE-2D7C-7622-68EBC91BDCA5}"/>
          </ac:picMkLst>
        </pc:picChg>
        <pc:picChg chg="del mod">
          <ac:chgData name="Jody Abernathy" userId="1d86f3045e985672" providerId="LiveId" clId="{1DEE2437-C492-45E6-9AA7-A495D6E5C5C9}" dt="2023-07-04T17:01:55.673" v="243" actId="478"/>
          <ac:picMkLst>
            <pc:docMk/>
            <pc:sldMk cId="3221807860" sldId="282"/>
            <ac:picMk id="4" creationId="{B119A063-156B-2EB7-7126-2C34CB82DF92}"/>
          </ac:picMkLst>
        </pc:picChg>
        <pc:picChg chg="add mod">
          <ac:chgData name="Jody Abernathy" userId="1d86f3045e985672" providerId="LiveId" clId="{1DEE2437-C492-45E6-9AA7-A495D6E5C5C9}" dt="2023-07-04T17:09:12.579" v="277" actId="1440"/>
          <ac:picMkLst>
            <pc:docMk/>
            <pc:sldMk cId="3221807860" sldId="282"/>
            <ac:picMk id="7" creationId="{70484083-F304-1E0A-540D-193379CDB0BB}"/>
          </ac:picMkLst>
        </pc:picChg>
        <pc:picChg chg="add del mod">
          <ac:chgData name="Jody Abernathy" userId="1d86f3045e985672" providerId="LiveId" clId="{1DEE2437-C492-45E6-9AA7-A495D6E5C5C9}" dt="2023-07-04T17:07:23.341" v="262" actId="478"/>
          <ac:picMkLst>
            <pc:docMk/>
            <pc:sldMk cId="3221807860" sldId="282"/>
            <ac:picMk id="9" creationId="{096D7665-5B1E-D6B6-3691-EA42A7B57E1B}"/>
          </ac:picMkLst>
        </pc:picChg>
        <pc:picChg chg="add mod">
          <ac:chgData name="Jody Abernathy" userId="1d86f3045e985672" providerId="LiveId" clId="{1DEE2437-C492-45E6-9AA7-A495D6E5C5C9}" dt="2023-07-04T17:11:00.350" v="293" actId="1076"/>
          <ac:picMkLst>
            <pc:docMk/>
            <pc:sldMk cId="3221807860" sldId="282"/>
            <ac:picMk id="11" creationId="{37056191-4012-C2F9-BCB8-16D2C0E6790E}"/>
          </ac:picMkLst>
        </pc:picChg>
        <pc:picChg chg="add mod">
          <ac:chgData name="Jody Abernathy" userId="1d86f3045e985672" providerId="LiveId" clId="{1DEE2437-C492-45E6-9AA7-A495D6E5C5C9}" dt="2023-07-04T17:10:24.986" v="286" actId="1076"/>
          <ac:picMkLst>
            <pc:docMk/>
            <pc:sldMk cId="3221807860" sldId="282"/>
            <ac:picMk id="13" creationId="{99D06A76-092F-0E5A-DB4D-AAFDA3D402E8}"/>
          </ac:picMkLst>
        </pc:picChg>
        <pc:picChg chg="add mod">
          <ac:chgData name="Jody Abernathy" userId="1d86f3045e985672" providerId="LiveId" clId="{1DEE2437-C492-45E6-9AA7-A495D6E5C5C9}" dt="2023-07-04T17:10:58.770" v="292" actId="14100"/>
          <ac:picMkLst>
            <pc:docMk/>
            <pc:sldMk cId="3221807860" sldId="282"/>
            <ac:picMk id="16" creationId="{D2B9F6C3-F153-BB3F-C42B-7B6D002F39C7}"/>
          </ac:picMkLst>
        </pc:picChg>
      </pc:sldChg>
      <pc:sldChg chg="addSp delSp modSp new mod">
        <pc:chgData name="Jody Abernathy" userId="1d86f3045e985672" providerId="LiveId" clId="{1DEE2437-C492-45E6-9AA7-A495D6E5C5C9}" dt="2023-07-15T13:23:01.288" v="895" actId="1076"/>
        <pc:sldMkLst>
          <pc:docMk/>
          <pc:sldMk cId="1460502658" sldId="283"/>
        </pc:sldMkLst>
        <pc:spChg chg="add del mod">
          <ac:chgData name="Jody Abernathy" userId="1d86f3045e985672" providerId="LiveId" clId="{1DEE2437-C492-45E6-9AA7-A495D6E5C5C9}" dt="2023-07-15T13:17:01.141" v="322"/>
          <ac:spMkLst>
            <pc:docMk/>
            <pc:sldMk cId="1460502658" sldId="283"/>
            <ac:spMk id="4" creationId="{0C023AAA-DB45-300F-3236-B2D51968EB1B}"/>
          </ac:spMkLst>
        </pc:spChg>
        <pc:spChg chg="add del mod">
          <ac:chgData name="Jody Abernathy" userId="1d86f3045e985672" providerId="LiveId" clId="{1DEE2437-C492-45E6-9AA7-A495D6E5C5C9}" dt="2023-07-15T13:22:58.123" v="894"/>
          <ac:spMkLst>
            <pc:docMk/>
            <pc:sldMk cId="1460502658" sldId="283"/>
            <ac:spMk id="5" creationId="{8A8374F4-11B7-92D4-2E2B-A4C706A7FF4C}"/>
          </ac:spMkLst>
        </pc:spChg>
        <pc:spChg chg="add mod">
          <ac:chgData name="Jody Abernathy" userId="1d86f3045e985672" providerId="LiveId" clId="{1DEE2437-C492-45E6-9AA7-A495D6E5C5C9}" dt="2023-07-15T13:23:01.288" v="895" actId="1076"/>
          <ac:spMkLst>
            <pc:docMk/>
            <pc:sldMk cId="1460502658" sldId="283"/>
            <ac:spMk id="6" creationId="{755F9C34-6F0A-8E15-520D-F152D79C7DCE}"/>
          </ac:spMkLst>
        </pc:spChg>
        <pc:picChg chg="add mod">
          <ac:chgData name="Jody Abernathy" userId="1d86f3045e985672" providerId="LiveId" clId="{1DEE2437-C492-45E6-9AA7-A495D6E5C5C9}" dt="2023-07-15T13:16:31.473" v="316" actId="1076"/>
          <ac:picMkLst>
            <pc:docMk/>
            <pc:sldMk cId="1460502658" sldId="283"/>
            <ac:picMk id="3" creationId="{22F61F53-CE99-E7D8-82DC-DC3A201C12DB}"/>
          </ac:picMkLst>
        </pc:picChg>
      </pc:sldChg>
    </pc:docChg>
  </pc:docChgLst>
  <pc:docChgLst>
    <pc:chgData name="Jody Abernathy" userId="1d86f3045e985672" providerId="LiveId" clId="{0D10864C-8713-488F-83FD-010FB79C2DE5}"/>
    <pc:docChg chg="modSld">
      <pc:chgData name="Jody Abernathy" userId="1d86f3045e985672" providerId="LiveId" clId="{0D10864C-8713-488F-83FD-010FB79C2DE5}" dt="2022-01-02T22:51:23.914" v="17" actId="1076"/>
      <pc:docMkLst>
        <pc:docMk/>
      </pc:docMkLst>
      <pc:sldChg chg="modSp mod">
        <pc:chgData name="Jody Abernathy" userId="1d86f3045e985672" providerId="LiveId" clId="{0D10864C-8713-488F-83FD-010FB79C2DE5}" dt="2022-01-02T22:51:23.914" v="17" actId="1076"/>
        <pc:sldMkLst>
          <pc:docMk/>
          <pc:sldMk cId="2776060274" sldId="264"/>
        </pc:sldMkLst>
        <pc:spChg chg="mod">
          <ac:chgData name="Jody Abernathy" userId="1d86f3045e985672" providerId="LiveId" clId="{0D10864C-8713-488F-83FD-010FB79C2DE5}" dt="2022-01-02T22:51:23.914" v="17" actId="1076"/>
          <ac:spMkLst>
            <pc:docMk/>
            <pc:sldMk cId="2776060274" sldId="264"/>
            <ac:spMk id="3" creationId="{918E0379-F5FD-4444-8BA1-9555BA6C8F52}"/>
          </ac:spMkLst>
        </pc:spChg>
        <pc:graphicFrameChg chg="mod modGraphic">
          <ac:chgData name="Jody Abernathy" userId="1d86f3045e985672" providerId="LiveId" clId="{0D10864C-8713-488F-83FD-010FB79C2DE5}" dt="2022-01-02T22:50:49.096" v="13" actId="2711"/>
          <ac:graphicFrameMkLst>
            <pc:docMk/>
            <pc:sldMk cId="2776060274" sldId="264"/>
            <ac:graphicFrameMk id="2" creationId="{747C66FF-8CD6-474F-80EA-6B4B2F1B8EBA}"/>
          </ac:graphicFrameMkLst>
        </pc:graphicFrameChg>
      </pc:sldChg>
    </pc:docChg>
  </pc:docChgLst>
  <pc:docChgLst>
    <pc:chgData name="Jody Abernathy" userId="1d86f3045e985672" providerId="LiveId" clId="{E8123DA7-FD31-4D6D-8A00-69DA9248E0E8}"/>
    <pc:docChg chg="modSld">
      <pc:chgData name="Jody Abernathy" userId="1d86f3045e985672" providerId="LiveId" clId="{E8123DA7-FD31-4D6D-8A00-69DA9248E0E8}" dt="2023-02-12T14:50:48.729" v="1" actId="1076"/>
      <pc:docMkLst>
        <pc:docMk/>
      </pc:docMkLst>
      <pc:sldChg chg="modSp mod">
        <pc:chgData name="Jody Abernathy" userId="1d86f3045e985672" providerId="LiveId" clId="{E8123DA7-FD31-4D6D-8A00-69DA9248E0E8}" dt="2023-02-12T14:50:48.729" v="1" actId="1076"/>
        <pc:sldMkLst>
          <pc:docMk/>
          <pc:sldMk cId="2209130662" sldId="256"/>
        </pc:sldMkLst>
        <pc:picChg chg="mod">
          <ac:chgData name="Jody Abernathy" userId="1d86f3045e985672" providerId="LiveId" clId="{E8123DA7-FD31-4D6D-8A00-69DA9248E0E8}" dt="2023-02-12T14:50:48.729" v="1" actId="1076"/>
          <ac:picMkLst>
            <pc:docMk/>
            <pc:sldMk cId="2209130662" sldId="256"/>
            <ac:picMk id="4" creationId="{24046BC8-3334-4630-A3FD-027DEDB92E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E80D6-B1CA-414A-AB1A-FD80ED11733F}"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5B147-2664-44C8-81BC-7BA5DB5E6361}" type="slidenum">
              <a:rPr lang="en-US" smtClean="0"/>
              <a:t>‹#›</a:t>
            </a:fld>
            <a:endParaRPr lang="en-US"/>
          </a:p>
        </p:txBody>
      </p:sp>
    </p:spTree>
    <p:extLst>
      <p:ext uri="{BB962C8B-B14F-4D97-AF65-F5344CB8AC3E}">
        <p14:creationId xmlns:p14="http://schemas.microsoft.com/office/powerpoint/2010/main" val="303209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a:t>
            </a:fld>
            <a:endParaRPr lang="en-US"/>
          </a:p>
        </p:txBody>
      </p:sp>
    </p:spTree>
    <p:extLst>
      <p:ext uri="{BB962C8B-B14F-4D97-AF65-F5344CB8AC3E}">
        <p14:creationId xmlns:p14="http://schemas.microsoft.com/office/powerpoint/2010/main" val="26110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10</a:t>
            </a:fld>
            <a:endParaRPr lang="en-US"/>
          </a:p>
        </p:txBody>
      </p:sp>
    </p:spTree>
    <p:extLst>
      <p:ext uri="{BB962C8B-B14F-4D97-AF65-F5344CB8AC3E}">
        <p14:creationId xmlns:p14="http://schemas.microsoft.com/office/powerpoint/2010/main" val="374540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11</a:t>
            </a:fld>
            <a:endParaRPr lang="en-US"/>
          </a:p>
        </p:txBody>
      </p:sp>
    </p:spTree>
    <p:extLst>
      <p:ext uri="{BB962C8B-B14F-4D97-AF65-F5344CB8AC3E}">
        <p14:creationId xmlns:p14="http://schemas.microsoft.com/office/powerpoint/2010/main" val="207800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12</a:t>
            </a:fld>
            <a:endParaRPr lang="en-US"/>
          </a:p>
        </p:txBody>
      </p:sp>
    </p:spTree>
    <p:extLst>
      <p:ext uri="{BB962C8B-B14F-4D97-AF65-F5344CB8AC3E}">
        <p14:creationId xmlns:p14="http://schemas.microsoft.com/office/powerpoint/2010/main" val="311842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13</a:t>
            </a:fld>
            <a:endParaRPr lang="en-US"/>
          </a:p>
        </p:txBody>
      </p:sp>
    </p:spTree>
    <p:extLst>
      <p:ext uri="{BB962C8B-B14F-4D97-AF65-F5344CB8AC3E}">
        <p14:creationId xmlns:p14="http://schemas.microsoft.com/office/powerpoint/2010/main" val="83018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14</a:t>
            </a:fld>
            <a:endParaRPr lang="en-US"/>
          </a:p>
        </p:txBody>
      </p:sp>
    </p:spTree>
    <p:extLst>
      <p:ext uri="{BB962C8B-B14F-4D97-AF65-F5344CB8AC3E}">
        <p14:creationId xmlns:p14="http://schemas.microsoft.com/office/powerpoint/2010/main" val="277735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15</a:t>
            </a:fld>
            <a:endParaRPr lang="en-US"/>
          </a:p>
        </p:txBody>
      </p:sp>
    </p:spTree>
    <p:extLst>
      <p:ext uri="{BB962C8B-B14F-4D97-AF65-F5344CB8AC3E}">
        <p14:creationId xmlns:p14="http://schemas.microsoft.com/office/powerpoint/2010/main" val="147554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16</a:t>
            </a:fld>
            <a:endParaRPr lang="en-US"/>
          </a:p>
        </p:txBody>
      </p:sp>
    </p:spTree>
    <p:extLst>
      <p:ext uri="{BB962C8B-B14F-4D97-AF65-F5344CB8AC3E}">
        <p14:creationId xmlns:p14="http://schemas.microsoft.com/office/powerpoint/2010/main" val="5324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17</a:t>
            </a:fld>
            <a:endParaRPr lang="en-US"/>
          </a:p>
        </p:txBody>
      </p:sp>
    </p:spTree>
    <p:extLst>
      <p:ext uri="{BB962C8B-B14F-4D97-AF65-F5344CB8AC3E}">
        <p14:creationId xmlns:p14="http://schemas.microsoft.com/office/powerpoint/2010/main" val="391412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18</a:t>
            </a:fld>
            <a:endParaRPr lang="en-US"/>
          </a:p>
        </p:txBody>
      </p:sp>
    </p:spTree>
    <p:extLst>
      <p:ext uri="{BB962C8B-B14F-4D97-AF65-F5344CB8AC3E}">
        <p14:creationId xmlns:p14="http://schemas.microsoft.com/office/powerpoint/2010/main" val="2744972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19</a:t>
            </a:fld>
            <a:endParaRPr lang="en-US"/>
          </a:p>
        </p:txBody>
      </p:sp>
    </p:spTree>
    <p:extLst>
      <p:ext uri="{BB962C8B-B14F-4D97-AF65-F5344CB8AC3E}">
        <p14:creationId xmlns:p14="http://schemas.microsoft.com/office/powerpoint/2010/main" val="174845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a:t>
            </a:fld>
            <a:endParaRPr lang="en-US"/>
          </a:p>
        </p:txBody>
      </p:sp>
    </p:spTree>
    <p:extLst>
      <p:ext uri="{BB962C8B-B14F-4D97-AF65-F5344CB8AC3E}">
        <p14:creationId xmlns:p14="http://schemas.microsoft.com/office/powerpoint/2010/main" val="135707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20</a:t>
            </a:fld>
            <a:endParaRPr lang="en-US"/>
          </a:p>
        </p:txBody>
      </p:sp>
    </p:spTree>
    <p:extLst>
      <p:ext uri="{BB962C8B-B14F-4D97-AF65-F5344CB8AC3E}">
        <p14:creationId xmlns:p14="http://schemas.microsoft.com/office/powerpoint/2010/main" val="111862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21</a:t>
            </a:fld>
            <a:endParaRPr lang="en-US"/>
          </a:p>
        </p:txBody>
      </p:sp>
    </p:spTree>
    <p:extLst>
      <p:ext uri="{BB962C8B-B14F-4D97-AF65-F5344CB8AC3E}">
        <p14:creationId xmlns:p14="http://schemas.microsoft.com/office/powerpoint/2010/main" val="335947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22</a:t>
            </a:fld>
            <a:endParaRPr lang="en-US"/>
          </a:p>
        </p:txBody>
      </p:sp>
    </p:spTree>
    <p:extLst>
      <p:ext uri="{BB962C8B-B14F-4D97-AF65-F5344CB8AC3E}">
        <p14:creationId xmlns:p14="http://schemas.microsoft.com/office/powerpoint/2010/main" val="582966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23</a:t>
            </a:fld>
            <a:endParaRPr lang="en-US"/>
          </a:p>
        </p:txBody>
      </p:sp>
    </p:spTree>
    <p:extLst>
      <p:ext uri="{BB962C8B-B14F-4D97-AF65-F5344CB8AC3E}">
        <p14:creationId xmlns:p14="http://schemas.microsoft.com/office/powerpoint/2010/main" val="350937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24</a:t>
            </a:fld>
            <a:endParaRPr lang="en-US"/>
          </a:p>
        </p:txBody>
      </p:sp>
    </p:spTree>
    <p:extLst>
      <p:ext uri="{BB962C8B-B14F-4D97-AF65-F5344CB8AC3E}">
        <p14:creationId xmlns:p14="http://schemas.microsoft.com/office/powerpoint/2010/main" val="842370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25</a:t>
            </a:fld>
            <a:endParaRPr lang="en-US"/>
          </a:p>
        </p:txBody>
      </p:sp>
    </p:spTree>
    <p:extLst>
      <p:ext uri="{BB962C8B-B14F-4D97-AF65-F5344CB8AC3E}">
        <p14:creationId xmlns:p14="http://schemas.microsoft.com/office/powerpoint/2010/main" val="3509201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26</a:t>
            </a:fld>
            <a:endParaRPr lang="en-US"/>
          </a:p>
        </p:txBody>
      </p:sp>
    </p:spTree>
    <p:extLst>
      <p:ext uri="{BB962C8B-B14F-4D97-AF65-F5344CB8AC3E}">
        <p14:creationId xmlns:p14="http://schemas.microsoft.com/office/powerpoint/2010/main" val="59179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27</a:t>
            </a:fld>
            <a:endParaRPr lang="en-US"/>
          </a:p>
        </p:txBody>
      </p:sp>
    </p:spTree>
    <p:extLst>
      <p:ext uri="{BB962C8B-B14F-4D97-AF65-F5344CB8AC3E}">
        <p14:creationId xmlns:p14="http://schemas.microsoft.com/office/powerpoint/2010/main" val="79308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3</a:t>
            </a:fld>
            <a:endParaRPr lang="en-US"/>
          </a:p>
        </p:txBody>
      </p:sp>
    </p:spTree>
    <p:extLst>
      <p:ext uri="{BB962C8B-B14F-4D97-AF65-F5344CB8AC3E}">
        <p14:creationId xmlns:p14="http://schemas.microsoft.com/office/powerpoint/2010/main" val="36580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4</a:t>
            </a:fld>
            <a:endParaRPr lang="en-US"/>
          </a:p>
        </p:txBody>
      </p:sp>
    </p:spTree>
    <p:extLst>
      <p:ext uri="{BB962C8B-B14F-4D97-AF65-F5344CB8AC3E}">
        <p14:creationId xmlns:p14="http://schemas.microsoft.com/office/powerpoint/2010/main" val="329042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5</a:t>
            </a:fld>
            <a:endParaRPr lang="en-US"/>
          </a:p>
        </p:txBody>
      </p:sp>
    </p:spTree>
    <p:extLst>
      <p:ext uri="{BB962C8B-B14F-4D97-AF65-F5344CB8AC3E}">
        <p14:creationId xmlns:p14="http://schemas.microsoft.com/office/powerpoint/2010/main" val="345734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6</a:t>
            </a:fld>
            <a:endParaRPr lang="en-US"/>
          </a:p>
        </p:txBody>
      </p:sp>
    </p:spTree>
    <p:extLst>
      <p:ext uri="{BB962C8B-B14F-4D97-AF65-F5344CB8AC3E}">
        <p14:creationId xmlns:p14="http://schemas.microsoft.com/office/powerpoint/2010/main" val="29010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7</a:t>
            </a:fld>
            <a:endParaRPr lang="en-US"/>
          </a:p>
        </p:txBody>
      </p:sp>
    </p:spTree>
    <p:extLst>
      <p:ext uri="{BB962C8B-B14F-4D97-AF65-F5344CB8AC3E}">
        <p14:creationId xmlns:p14="http://schemas.microsoft.com/office/powerpoint/2010/main" val="379427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8</a:t>
            </a:fld>
            <a:endParaRPr lang="en-US"/>
          </a:p>
        </p:txBody>
      </p:sp>
    </p:spTree>
    <p:extLst>
      <p:ext uri="{BB962C8B-B14F-4D97-AF65-F5344CB8AC3E}">
        <p14:creationId xmlns:p14="http://schemas.microsoft.com/office/powerpoint/2010/main" val="59309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55B147-2664-44C8-81BC-7BA5DB5E6361}" type="slidenum">
              <a:rPr lang="en-US" smtClean="0"/>
              <a:t>9</a:t>
            </a:fld>
            <a:endParaRPr lang="en-US"/>
          </a:p>
        </p:txBody>
      </p:sp>
    </p:spTree>
    <p:extLst>
      <p:ext uri="{BB962C8B-B14F-4D97-AF65-F5344CB8AC3E}">
        <p14:creationId xmlns:p14="http://schemas.microsoft.com/office/powerpoint/2010/main" val="236527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7/15/2023</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66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7/15/2023</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5920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7/15/2023</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224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7/15/2023</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157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7/15/2023</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7441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7/15/2023</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446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7/15/2023</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8121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7/15/2023</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913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7/15/2023</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8789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7/15/2023</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87183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7/15/2023</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9525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7/15/2023</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6954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everythingsociology.com/2017/01/sociology-tool-martin-luther-king-jr-on.html" TargetMode="External"/><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publicdomainpictures.net/view-image.php?image=28297&amp;picture=" TargetMode="External"/><Relationship Id="rId5" Type="http://schemas.openxmlformats.org/officeDocument/2006/relationships/image" Target="../media/image7.jpg"/><Relationship Id="rId10" Type="http://schemas.openxmlformats.org/officeDocument/2006/relationships/hyperlink" Target="http://www.flickr.com/photos/39160147@N03/14325835190" TargetMode="External"/><Relationship Id="rId4" Type="http://schemas.openxmlformats.org/officeDocument/2006/relationships/hyperlink" Target="https://pxhere.com/en/photo/1281956" TargetMode="External"/><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freesvg.org/no-cell-phones-allowed-vector-ic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9B7F88A-EE9B-4C9D-9477-42E234662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ink in water">
            <a:extLst>
              <a:ext uri="{FF2B5EF4-FFF2-40B4-BE49-F238E27FC236}">
                <a16:creationId xmlns:a16="http://schemas.microsoft.com/office/drawing/2014/main" id="{24046BC8-3334-4630-A3FD-027DEDB92E06}"/>
              </a:ext>
            </a:extLst>
          </p:cNvPr>
          <p:cNvPicPr>
            <a:picLocks noChangeAspect="1"/>
          </p:cNvPicPr>
          <p:nvPr/>
        </p:nvPicPr>
        <p:blipFill rotWithShape="1">
          <a:blip r:embed="rId3"/>
          <a:srcRect t="10949" b="4782"/>
          <a:stretch/>
        </p:blipFill>
        <p:spPr>
          <a:xfrm>
            <a:off x="-35560" y="0"/>
            <a:ext cx="12263119" cy="6857990"/>
          </a:xfrm>
          <a:prstGeom prst="rect">
            <a:avLst/>
          </a:prstGeom>
        </p:spPr>
      </p:pic>
      <p:sp>
        <p:nvSpPr>
          <p:cNvPr id="26" name="Rectangle 25">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89C9C-88B6-4ACE-8BB4-E3F147C1D4F3}"/>
              </a:ext>
            </a:extLst>
          </p:cNvPr>
          <p:cNvSpPr>
            <a:spLocks noGrp="1"/>
          </p:cNvSpPr>
          <p:nvPr>
            <p:ph type="ctrTitle"/>
          </p:nvPr>
        </p:nvSpPr>
        <p:spPr>
          <a:xfrm>
            <a:off x="4985517" y="3230880"/>
            <a:ext cx="6470692" cy="1329869"/>
          </a:xfrm>
        </p:spPr>
        <p:txBody>
          <a:bodyPr>
            <a:normAutofit/>
          </a:bodyPr>
          <a:lstStyle/>
          <a:p>
            <a:pPr>
              <a:lnSpc>
                <a:spcPct val="100000"/>
              </a:lnSpc>
              <a:spcBef>
                <a:spcPts val="0"/>
              </a:spcBef>
            </a:pPr>
            <a:r>
              <a:rPr lang="en-US" sz="5400">
                <a:solidFill>
                  <a:schemeClr val="tx1"/>
                </a:solidFill>
                <a:latin typeface="Amasis MT Pro Black" panose="02040A04050005020304" pitchFamily="18" charset="0"/>
                <a:cs typeface="Aharoni" panose="02010803020104030203" pitchFamily="2" charset="-79"/>
              </a:rPr>
              <a:t>DREAM </a:t>
            </a:r>
          </a:p>
        </p:txBody>
      </p:sp>
      <p:sp>
        <p:nvSpPr>
          <p:cNvPr id="3" name="Subtitle 2">
            <a:extLst>
              <a:ext uri="{FF2B5EF4-FFF2-40B4-BE49-F238E27FC236}">
                <a16:creationId xmlns:a16="http://schemas.microsoft.com/office/drawing/2014/main" id="{E282B336-575E-45E8-AB93-A5E12FA207D5}"/>
              </a:ext>
            </a:extLst>
          </p:cNvPr>
          <p:cNvSpPr>
            <a:spLocks noGrp="1"/>
          </p:cNvSpPr>
          <p:nvPr>
            <p:ph type="subTitle" idx="1"/>
          </p:nvPr>
        </p:nvSpPr>
        <p:spPr>
          <a:xfrm>
            <a:off x="4985516" y="4735799"/>
            <a:ext cx="7003284" cy="605253"/>
          </a:xfrm>
        </p:spPr>
        <p:txBody>
          <a:bodyPr>
            <a:normAutofit/>
          </a:bodyPr>
          <a:lstStyle/>
          <a:p>
            <a:pPr algn="ctr"/>
            <a:r>
              <a:rPr lang="en-US" sz="1800">
                <a:latin typeface="Aharoni" panose="02010803020104030203" pitchFamily="2" charset="-79"/>
                <a:cs typeface="Aharoni" panose="02010803020104030203" pitchFamily="2" charset="-79"/>
              </a:rPr>
              <a:t>Employee policies &amp; procedures handbook</a:t>
            </a:r>
          </a:p>
        </p:txBody>
      </p:sp>
      <p:cxnSp>
        <p:nvCxnSpPr>
          <p:cNvPr id="28" name="Straight Connector 2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30" name="!!footer rectangle">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F0151CD0-3470-4581-B723-625CBDAEAAB0}"/>
              </a:ext>
            </a:extLst>
          </p:cNvPr>
          <p:cNvSpPr txBox="1"/>
          <p:nvPr/>
        </p:nvSpPr>
        <p:spPr>
          <a:xfrm>
            <a:off x="9154160" y="5846797"/>
            <a:ext cx="3576320" cy="276999"/>
          </a:xfrm>
          <a:prstGeom prst="rect">
            <a:avLst/>
          </a:prstGeom>
          <a:noFill/>
        </p:spPr>
        <p:txBody>
          <a:bodyPr wrap="square" rtlCol="0">
            <a:spAutoFit/>
          </a:bodyPr>
          <a:lstStyle/>
          <a:p>
            <a:pPr algn="ctr"/>
            <a:r>
              <a:rPr lang="en-US" sz="1200" dirty="0">
                <a:solidFill>
                  <a:schemeClr val="bg1"/>
                </a:solidFill>
                <a:latin typeface="Amasis MT Pro Black" panose="02040A04050005020304" pitchFamily="18" charset="0"/>
                <a:cs typeface="Aldhabi" panose="020B0604020202020204" pitchFamily="2" charset="-78"/>
              </a:rPr>
              <a:t>Revised  7/15/2023</a:t>
            </a:r>
          </a:p>
        </p:txBody>
      </p:sp>
      <p:sp>
        <p:nvSpPr>
          <p:cNvPr id="6" name="TextBox 5">
            <a:extLst>
              <a:ext uri="{FF2B5EF4-FFF2-40B4-BE49-F238E27FC236}">
                <a16:creationId xmlns:a16="http://schemas.microsoft.com/office/drawing/2014/main" id="{35E6B10D-56E9-4994-9B63-023831B0F079}"/>
              </a:ext>
            </a:extLst>
          </p:cNvPr>
          <p:cNvSpPr txBox="1"/>
          <p:nvPr/>
        </p:nvSpPr>
        <p:spPr>
          <a:xfrm>
            <a:off x="121920" y="5693548"/>
            <a:ext cx="10271760" cy="646331"/>
          </a:xfrm>
          <a:prstGeom prst="rect">
            <a:avLst/>
          </a:prstGeom>
          <a:noFill/>
        </p:spPr>
        <p:txBody>
          <a:bodyPr wrap="square" rtlCol="0">
            <a:spAutoFit/>
          </a:bodyPr>
          <a:lstStyle/>
          <a:p>
            <a:pPr algn="ctr"/>
            <a:r>
              <a:rPr lang="en-US">
                <a:solidFill>
                  <a:schemeClr val="bg1"/>
                </a:solidFill>
              </a:rPr>
              <a:t>11 Shelby Road | Sherwood, AR 72120 | Phone: (501) 835-3274 | Fax (501) 835-3582 | www.dreamarkansas.org</a:t>
            </a:r>
          </a:p>
        </p:txBody>
      </p:sp>
    </p:spTree>
    <p:extLst>
      <p:ext uri="{BB962C8B-B14F-4D97-AF65-F5344CB8AC3E}">
        <p14:creationId xmlns:p14="http://schemas.microsoft.com/office/powerpoint/2010/main" val="22091306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93FED10-1D56-4BCE-AC1D-B9F9F2279022}"/>
              </a:ext>
            </a:extLst>
          </p:cNvPr>
          <p:cNvGraphicFramePr>
            <a:graphicFrameLocks noGrp="1"/>
          </p:cNvGraphicFramePr>
          <p:nvPr>
            <p:extLst>
              <p:ext uri="{D42A27DB-BD31-4B8C-83A1-F6EECF244321}">
                <p14:modId xmlns:p14="http://schemas.microsoft.com/office/powerpoint/2010/main" val="167343187"/>
              </p:ext>
            </p:extLst>
          </p:nvPr>
        </p:nvGraphicFramePr>
        <p:xfrm>
          <a:off x="74474" y="802640"/>
          <a:ext cx="11965126" cy="5638800"/>
        </p:xfrm>
        <a:graphic>
          <a:graphicData uri="http://schemas.openxmlformats.org/drawingml/2006/table">
            <a:tbl>
              <a:tblPr firstRow="1" bandRow="1">
                <a:tableStyleId>{5C22544A-7EE6-4342-B048-85BDC9FD1C3A}</a:tableStyleId>
              </a:tblPr>
              <a:tblGrid>
                <a:gridCol w="4227677">
                  <a:extLst>
                    <a:ext uri="{9D8B030D-6E8A-4147-A177-3AD203B41FA5}">
                      <a16:colId xmlns:a16="http://schemas.microsoft.com/office/drawing/2014/main" val="2328532024"/>
                    </a:ext>
                  </a:extLst>
                </a:gridCol>
                <a:gridCol w="4506864">
                  <a:extLst>
                    <a:ext uri="{9D8B030D-6E8A-4147-A177-3AD203B41FA5}">
                      <a16:colId xmlns:a16="http://schemas.microsoft.com/office/drawing/2014/main" val="2102871919"/>
                    </a:ext>
                  </a:extLst>
                </a:gridCol>
                <a:gridCol w="3230585">
                  <a:extLst>
                    <a:ext uri="{9D8B030D-6E8A-4147-A177-3AD203B41FA5}">
                      <a16:colId xmlns:a16="http://schemas.microsoft.com/office/drawing/2014/main" val="1284563520"/>
                    </a:ext>
                  </a:extLst>
                </a:gridCol>
              </a:tblGrid>
              <a:tr h="5547360">
                <a:tc>
                  <a:txBody>
                    <a:bodyPr/>
                    <a:lstStyle/>
                    <a:p>
                      <a:r>
                        <a:rPr lang="en-US" sz="1400" b="1" dirty="0">
                          <a:solidFill>
                            <a:schemeClr val="tx1"/>
                          </a:solidFill>
                          <a:latin typeface="Segoe UI Emoji" panose="020B0502040204020203" pitchFamily="34" charset="0"/>
                          <a:ea typeface="Segoe UI Emoji" panose="020B0502040204020203" pitchFamily="34" charset="0"/>
                        </a:rPr>
                        <a:t>DREAM is committed to providing children and families with learning oriented, quality childcare in a safe, loving environment. Effective discipline of the children in our care is a major part of our professional obligation. The following guidelines comprise the DREAM Child Discipline Policy. </a:t>
                      </a:r>
                    </a:p>
                    <a:p>
                      <a:pPr marL="0" indent="0">
                        <a:buNone/>
                      </a:pPr>
                      <a:endParaRPr lang="en-US" sz="1400" b="0" dirty="0">
                        <a:solidFill>
                          <a:schemeClr val="tx1"/>
                        </a:solidFill>
                        <a:latin typeface="Segoe UI Emoji" panose="020B0502040204020203" pitchFamily="34" charset="0"/>
                        <a:ea typeface="Segoe UI Emoji" panose="020B0502040204020203" pitchFamily="34" charset="0"/>
                      </a:endParaRP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No corporal/physical punishment will be used. </a:t>
                      </a: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Limits and/or behavior expectations must be developmentally appropriate for each child.</a:t>
                      </a: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Be consistent.</a:t>
                      </a: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Act with confidence, fairness, and patience in disciplining. </a:t>
                      </a: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Praise and encourage good behavior recognizing that you serve as role model for appropriate.</a:t>
                      </a:r>
                    </a:p>
                    <a:p>
                      <a:pPr marL="342900" indent="-342900">
                        <a:buFont typeface="+mj-lt"/>
                        <a:buAutoNum type="arabicPeriod"/>
                      </a:pPr>
                      <a:r>
                        <a:rPr lang="en-US" sz="1400" b="0" dirty="0">
                          <a:solidFill>
                            <a:schemeClr val="tx1"/>
                          </a:solidFill>
                          <a:latin typeface="Segoe UI Emoji" panose="020B0502040204020203" pitchFamily="34" charset="0"/>
                          <a:ea typeface="Segoe UI Emoji" panose="020B0502040204020203" pitchFamily="34" charset="0"/>
                        </a:rPr>
                        <a:t>State suggestions or directions in a positive manner. Give the child a choice only when you intend to accept the choice.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kern="1200" dirty="0">
                          <a:solidFill>
                            <a:schemeClr val="tx1"/>
                          </a:solidFill>
                          <a:latin typeface="Segoe UI Emoji" panose="020B0502040204020203" pitchFamily="34" charset="0"/>
                          <a:ea typeface="Segoe UI Emoji" panose="020B0502040204020203" pitchFamily="34" charset="0"/>
                          <a:cs typeface="+mn-cs"/>
                        </a:rPr>
                        <a:t>Focus on the child's actions rather than personality. Make the child feel worthwhile and respected.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kern="1200" dirty="0">
                          <a:solidFill>
                            <a:schemeClr val="tx1"/>
                          </a:solidFill>
                          <a:latin typeface="Segoe UI Emoji" panose="020B0502040204020203" pitchFamily="34" charset="0"/>
                          <a:ea typeface="Segoe UI Emoji" panose="020B0502040204020203" pitchFamily="34" charset="0"/>
                          <a:cs typeface="+mn-cs"/>
                        </a:rPr>
                        <a:t>Consequences for misbehavior will be dealt with immediately and must be relative to the incident.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startAt="9"/>
                      </a:pPr>
                      <a:r>
                        <a:rPr lang="en-US" sz="1400" b="0" dirty="0">
                          <a:solidFill>
                            <a:schemeClr val="tx1"/>
                          </a:solidFill>
                          <a:latin typeface="Segoe UI Emoji" panose="020B0502040204020203" pitchFamily="34" charset="0"/>
                          <a:ea typeface="Segoe UI Emoji" panose="020B0502040204020203" pitchFamily="34" charset="0"/>
                        </a:rPr>
                        <a:t>Punishment is appropriate only for repeated misbehavior. Acceptable punishments are removing the child from the play area, limiting play privileges, and/or using time-out. Time-out provides the child an opportunity to think about appropriate behavior. It should not last more than one (1) minute per year of age.</a:t>
                      </a:r>
                    </a:p>
                    <a:p>
                      <a:pPr marL="342900" indent="-342900">
                        <a:buFont typeface="+mj-lt"/>
                        <a:buAutoNum type="arabicPeriod" startAt="9"/>
                      </a:pPr>
                      <a:r>
                        <a:rPr lang="en-US" sz="1400" b="0" dirty="0">
                          <a:solidFill>
                            <a:schemeClr val="tx1"/>
                          </a:solidFill>
                          <a:latin typeface="Segoe UI Emoji" panose="020B0502040204020203" pitchFamily="34" charset="0"/>
                          <a:ea typeface="Segoe UI Emoji" panose="020B0502040204020203" pitchFamily="34" charset="0"/>
                        </a:rPr>
                        <a:t>Time-out should happen in view of an adult, preferably where the child can see the other children. Once the time-out period is completed, the child should resume normal activities.</a:t>
                      </a:r>
                    </a:p>
                    <a:p>
                      <a:pPr marL="342900" indent="-342900">
                        <a:buFont typeface="+mj-lt"/>
                        <a:buAutoNum type="arabicPeriod" startAt="9"/>
                      </a:pPr>
                      <a:r>
                        <a:rPr lang="en-US" sz="1400" b="0" dirty="0">
                          <a:solidFill>
                            <a:schemeClr val="tx1"/>
                          </a:solidFill>
                          <a:latin typeface="Segoe UI Emoji" panose="020B0502040204020203" pitchFamily="34" charset="0"/>
                          <a:ea typeface="Segoe UI Emoji" panose="020B0502040204020203" pitchFamily="34" charset="0"/>
                        </a:rPr>
                        <a:t>Punishment will not be associated with food, naps, special events or bathroom privileges and procedures.</a:t>
                      </a:r>
                    </a:p>
                    <a:p>
                      <a:pPr marL="342900" indent="-342900">
                        <a:buFont typeface="+mj-lt"/>
                        <a:buAutoNum type="arabicPeriod" startAt="9"/>
                      </a:pPr>
                      <a:r>
                        <a:rPr lang="en-US" sz="1400" b="0" kern="1200" dirty="0">
                          <a:solidFill>
                            <a:schemeClr val="tx1"/>
                          </a:solidFill>
                          <a:latin typeface="Segoe UI Emoji" panose="020B0502040204020203" pitchFamily="34" charset="0"/>
                          <a:ea typeface="Segoe UI Emoji" panose="020B0502040204020203" pitchFamily="34" charset="0"/>
                          <a:cs typeface="+mn-cs"/>
                        </a:rPr>
                        <a:t>Keep acts of misbehavior in proper perspective. The Director will involve the child's parents in the disciplinary process only when behavior becomes uncontrollable, persistent, and/or harmful to others.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400" b="0" kern="1200" dirty="0">
                          <a:solidFill>
                            <a:schemeClr val="tx1"/>
                          </a:solidFill>
                          <a:latin typeface="Segoe UI Emoji" panose="020B0502040204020203" pitchFamily="34" charset="0"/>
                          <a:ea typeface="Segoe UI Emoji" panose="020B0502040204020203" pitchFamily="34" charset="0"/>
                          <a:cs typeface="+mn-cs"/>
                        </a:rPr>
                        <a:t>The entire staff will be consistent regarding supervision and training of children.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400" b="0" kern="1200" dirty="0">
                          <a:solidFill>
                            <a:schemeClr val="tx1"/>
                          </a:solidFill>
                          <a:latin typeface="Segoe UI Emoji" panose="020B0502040204020203" pitchFamily="34" charset="0"/>
                          <a:ea typeface="Segoe UI Emoji" panose="020B0502040204020203" pitchFamily="34" charset="0"/>
                          <a:cs typeface="+mn-cs"/>
                        </a:rPr>
                        <a:t>Discipline of children will be the responsibility of the center Director and staff members only.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400" b="0" kern="1200" dirty="0">
                          <a:solidFill>
                            <a:schemeClr val="tx1"/>
                          </a:solidFill>
                          <a:latin typeface="Segoe UI Emoji" panose="020B0502040204020203" pitchFamily="34" charset="0"/>
                          <a:ea typeface="Segoe UI Emoji" panose="020B0502040204020203" pitchFamily="34" charset="0"/>
                          <a:cs typeface="+mn-cs"/>
                        </a:rPr>
                        <a:t>Maintain discipline guidelines set forth by your State Licensing Authority.</a:t>
                      </a:r>
                    </a:p>
                    <a:p>
                      <a:pPr marL="342900" indent="-342900">
                        <a:buFont typeface="+mj-lt"/>
                        <a:buAutoNum type="arabicPeriod" startAt="9"/>
                      </a:pPr>
                      <a:endParaRPr lang="en-US" sz="1400" b="0" dirty="0">
                        <a:solidFill>
                          <a:schemeClr val="tx1"/>
                        </a:solidFill>
                        <a:latin typeface="Segoe UI Emoji" panose="020B0502040204020203" pitchFamily="34" charset="0"/>
                        <a:ea typeface="Segoe UI Emoj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mj-lt"/>
                        <a:buAutoNum type="arabicPeriod" startAt="16"/>
                      </a:pPr>
                      <a:r>
                        <a:rPr lang="en-US" sz="1400" b="0" dirty="0">
                          <a:solidFill>
                            <a:schemeClr val="tx1"/>
                          </a:solidFill>
                          <a:latin typeface="Segoe UI Emoji" panose="020B0502040204020203" pitchFamily="34" charset="0"/>
                          <a:ea typeface="Segoe UI Emoji" panose="020B0502040204020203" pitchFamily="34" charset="0"/>
                        </a:rPr>
                        <a:t>Remember the goal of discipline is to help the child gain self-control through learning appropriate behavior rather than forcing the child to conform to adult standards.</a:t>
                      </a:r>
                    </a:p>
                    <a:p>
                      <a:pPr marL="342900" indent="-342900">
                        <a:buFont typeface="+mj-lt"/>
                        <a:buAutoNum type="arabicPeriod" startAt="16"/>
                      </a:pPr>
                      <a:endParaRPr lang="en-US" sz="1400" b="0" dirty="0">
                        <a:solidFill>
                          <a:schemeClr val="tx1"/>
                        </a:solidFill>
                        <a:latin typeface="Segoe UI Emoji" panose="020B0502040204020203" pitchFamily="34" charset="0"/>
                        <a:ea typeface="Segoe UI Emoji" panose="020B0502040204020203" pitchFamily="34" charset="0"/>
                      </a:endParaRPr>
                    </a:p>
                    <a:p>
                      <a:pPr marL="0" indent="0" algn="l">
                        <a:buFont typeface="+mj-lt"/>
                        <a:buNone/>
                      </a:pPr>
                      <a:endParaRPr lang="en-US" sz="1400" b="1" dirty="0">
                        <a:solidFill>
                          <a:schemeClr val="tx1"/>
                        </a:solidFill>
                        <a:latin typeface="Segoe UI Emoji" panose="020B0502040204020203" pitchFamily="34" charset="0"/>
                        <a:ea typeface="Segoe UI Emoji" panose="020B0502040204020203" pitchFamily="34" charset="0"/>
                      </a:endParaRPr>
                    </a:p>
                    <a:p>
                      <a:pPr marL="0" indent="0" algn="l">
                        <a:buFont typeface="+mj-lt"/>
                        <a:buNone/>
                      </a:pPr>
                      <a:endParaRPr lang="en-US" sz="1400" b="1" dirty="0">
                        <a:solidFill>
                          <a:schemeClr val="tx1"/>
                        </a:solidFill>
                        <a:latin typeface="Segoe UI Emoji" panose="020B0502040204020203" pitchFamily="34" charset="0"/>
                        <a:ea typeface="Segoe UI Emoji" panose="020B0502040204020203" pitchFamily="34" charset="0"/>
                      </a:endParaRPr>
                    </a:p>
                    <a:p>
                      <a:pPr marL="0" indent="0" algn="l">
                        <a:buFont typeface="+mj-lt"/>
                        <a:buNone/>
                      </a:pPr>
                      <a:endParaRPr lang="en-US" sz="1400" b="1" dirty="0">
                        <a:solidFill>
                          <a:schemeClr val="tx1"/>
                        </a:solidFill>
                        <a:latin typeface="Segoe UI Emoji" panose="020B0502040204020203" pitchFamily="34" charset="0"/>
                        <a:ea typeface="Segoe UI Emoji" panose="020B0502040204020203" pitchFamily="34" charset="0"/>
                      </a:endParaRPr>
                    </a:p>
                    <a:p>
                      <a:pPr marL="0" indent="0" algn="l">
                        <a:buFont typeface="+mj-lt"/>
                        <a:buNone/>
                      </a:pPr>
                      <a:endParaRPr lang="en-US" sz="1400" b="1" dirty="0">
                        <a:solidFill>
                          <a:schemeClr val="tx1"/>
                        </a:solidFill>
                        <a:latin typeface="Segoe UI Emoji" panose="020B0502040204020203" pitchFamily="34" charset="0"/>
                        <a:ea typeface="Segoe UI Emoji" panose="020B0502040204020203" pitchFamily="34" charset="0"/>
                      </a:endParaRPr>
                    </a:p>
                    <a:p>
                      <a:pPr marL="0" indent="0" algn="l">
                        <a:buFont typeface="+mj-lt"/>
                        <a:buNone/>
                      </a:pPr>
                      <a:r>
                        <a:rPr lang="en-US" sz="1400" b="1" dirty="0">
                          <a:solidFill>
                            <a:schemeClr val="tx1"/>
                          </a:solidFill>
                          <a:latin typeface="Segoe UI Emoji" panose="020B0502040204020203" pitchFamily="34" charset="0"/>
                          <a:ea typeface="Segoe UI Emoji" panose="020B0502040204020203" pitchFamily="34" charset="0"/>
                        </a:rPr>
                        <a:t>The objective of DREAM is to provide quality childcare and preschool educational services to the community. In doing so, we must realize the importance of discipline and its effects on the children we serve. Your duty is to adhere to these policies, help others learn and follow them, and report any violations to the Director. Please remember that you must also follow these policies when disciplining your own children when they are enrolled in DREAM</a:t>
                      </a:r>
                      <a:r>
                        <a:rPr lang="en-US" sz="1400" b="0" dirty="0">
                          <a:solidFill>
                            <a:schemeClr val="tx1"/>
                          </a:solidFill>
                          <a:latin typeface="Segoe UI Emoji" panose="020B0502040204020203" pitchFamily="34" charset="0"/>
                          <a:ea typeface="Segoe UI Emoji" panose="020B0502040204020203"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367995"/>
                  </a:ext>
                </a:extLst>
              </a:tr>
            </a:tbl>
          </a:graphicData>
        </a:graphic>
      </p:graphicFrame>
      <p:sp>
        <p:nvSpPr>
          <p:cNvPr id="3" name="Rectangle 2">
            <a:extLst>
              <a:ext uri="{FF2B5EF4-FFF2-40B4-BE49-F238E27FC236}">
                <a16:creationId xmlns:a16="http://schemas.microsoft.com/office/drawing/2014/main" id="{BBF07E3F-24B0-4B69-8142-78A786AE2E8A}"/>
              </a:ext>
            </a:extLst>
          </p:cNvPr>
          <p:cNvSpPr/>
          <p:nvPr/>
        </p:nvSpPr>
        <p:spPr>
          <a:xfrm>
            <a:off x="74474" y="-24785"/>
            <a:ext cx="7186584" cy="923330"/>
          </a:xfrm>
          <a:prstGeom prst="rect">
            <a:avLst/>
          </a:prstGeom>
          <a:noFill/>
        </p:spPr>
        <p:txBody>
          <a:bodyPr wrap="none" lIns="91440" tIns="45720" rIns="91440" bIns="45720">
            <a:spAutoFit/>
          </a:bodyPr>
          <a:lstStyle/>
          <a:p>
            <a:pPr algn="ctr"/>
            <a:r>
              <a:rPr lang="en-US" sz="5400" b="0" cap="none" spc="0">
                <a:ln w="0"/>
                <a:solidFill>
                  <a:srgbClr val="FF6600"/>
                </a:solidFill>
                <a:effectLst>
                  <a:outerShdw blurRad="38100" dist="19050" dir="2700000" algn="tl" rotWithShape="0">
                    <a:schemeClr val="dk1">
                      <a:alpha val="40000"/>
                    </a:schemeClr>
                  </a:outerShdw>
                </a:effectLst>
                <a:latin typeface="Amasis MT Pro Medium" panose="02040604050005020304" pitchFamily="18" charset="0"/>
              </a:rPr>
              <a:t>Discipline of Children</a:t>
            </a:r>
          </a:p>
        </p:txBody>
      </p:sp>
    </p:spTree>
    <p:extLst>
      <p:ext uri="{BB962C8B-B14F-4D97-AF65-F5344CB8AC3E}">
        <p14:creationId xmlns:p14="http://schemas.microsoft.com/office/powerpoint/2010/main" val="385571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48411-8AFA-4556-9EB3-0126E3E0D71D}"/>
              </a:ext>
            </a:extLst>
          </p:cNvPr>
          <p:cNvSpPr txBox="1"/>
          <p:nvPr/>
        </p:nvSpPr>
        <p:spPr>
          <a:xfrm>
            <a:off x="167640" y="341811"/>
            <a:ext cx="11856720" cy="5755422"/>
          </a:xfrm>
          <a:prstGeom prst="rect">
            <a:avLst/>
          </a:prstGeom>
          <a:noFill/>
        </p:spPr>
        <p:txBody>
          <a:bodyPr wrap="square" rtlCol="0">
            <a:spAutoFit/>
          </a:bodyPr>
          <a:lstStyle/>
          <a:p>
            <a:r>
              <a:rPr lang="en-US" sz="2800" dirty="0">
                <a:latin typeface="Amasis MT Pro Medium" panose="02040604050005020304" pitchFamily="18" charset="0"/>
              </a:rPr>
              <a:t>Parent Communication Policy </a:t>
            </a:r>
          </a:p>
          <a:p>
            <a:endParaRPr lang="en-US" sz="2000" dirty="0">
              <a:latin typeface="+mj-lt"/>
            </a:endParaRPr>
          </a:p>
          <a:p>
            <a:r>
              <a:rPr lang="en-US" sz="2000" dirty="0">
                <a:latin typeface="Segoe UI Emoji" panose="020B0502040204020203" pitchFamily="34" charset="0"/>
                <a:ea typeface="Segoe UI Emoji" panose="020B0502040204020203" pitchFamily="34" charset="0"/>
                <a:cs typeface="Segoe UI" panose="020B0502040204020203" pitchFamily="34" charset="0"/>
              </a:rPr>
              <a:t>DREAM is committed to the development, growth, education, safety and comfort of the children enrolled in the center. The staff is also dedicated and aware of their responsibilities to the parents of the children. One of the responsibilities is to accurately communicate with parents regarding their children. This policy statement is intended to advise and guide you regarding topics that you may discuss with parents as an employee of DREAM and those topics which you should refrain from discussing with parents at all times. Childcare providers are responsible for knowing, caring for and being alert to the needs of the children under their supervision. As such, you are in the best position to observe the educational progress of the children you see each day in the classroom. You should feel free to communicate with the parents about their own child's growth, development and needs. Such discussions will be restricted to your regular working hours at the center. Telephone conversations or meetings that occur outside of the childcare providers' regular working hours or away from the center, without prior approval of the director, are unauthorized and will violate policy. Subjects such as local government regulations, the condition of center facilities, and the terms and conditions of center employment are the responsibility of the director and are not to be discussed by staff members with parents. If parents inquire about any such topics, please always refer them to the director. The director or other officials will handle the matter.</a:t>
            </a:r>
          </a:p>
        </p:txBody>
      </p:sp>
    </p:spTree>
    <p:extLst>
      <p:ext uri="{BB962C8B-B14F-4D97-AF65-F5344CB8AC3E}">
        <p14:creationId xmlns:p14="http://schemas.microsoft.com/office/powerpoint/2010/main" val="343522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9225DD3-8A62-43B7-A904-194E1E8CA9CF}"/>
              </a:ext>
            </a:extLst>
          </p:cNvPr>
          <p:cNvGraphicFramePr>
            <a:graphicFrameLocks noGrp="1"/>
          </p:cNvGraphicFramePr>
          <p:nvPr>
            <p:extLst>
              <p:ext uri="{D42A27DB-BD31-4B8C-83A1-F6EECF244321}">
                <p14:modId xmlns:p14="http://schemas.microsoft.com/office/powerpoint/2010/main" val="516724488"/>
              </p:ext>
            </p:extLst>
          </p:nvPr>
        </p:nvGraphicFramePr>
        <p:xfrm>
          <a:off x="172720" y="975360"/>
          <a:ext cx="11765280" cy="5222240"/>
        </p:xfrm>
        <a:graphic>
          <a:graphicData uri="http://schemas.openxmlformats.org/drawingml/2006/table">
            <a:tbl>
              <a:tblPr firstRow="1" bandRow="1">
                <a:tableStyleId>{5C22544A-7EE6-4342-B048-85BDC9FD1C3A}</a:tableStyleId>
              </a:tblPr>
              <a:tblGrid>
                <a:gridCol w="5882640">
                  <a:extLst>
                    <a:ext uri="{9D8B030D-6E8A-4147-A177-3AD203B41FA5}">
                      <a16:colId xmlns:a16="http://schemas.microsoft.com/office/drawing/2014/main" val="3541310791"/>
                    </a:ext>
                  </a:extLst>
                </a:gridCol>
                <a:gridCol w="5882640">
                  <a:extLst>
                    <a:ext uri="{9D8B030D-6E8A-4147-A177-3AD203B41FA5}">
                      <a16:colId xmlns:a16="http://schemas.microsoft.com/office/drawing/2014/main" val="4094082652"/>
                    </a:ext>
                  </a:extLst>
                </a:gridCol>
              </a:tblGrid>
              <a:tr h="5222240">
                <a:tc>
                  <a:txBody>
                    <a:bodyPr/>
                    <a:lstStyle/>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Be at work on time.</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If you cannot be at work call-in as soon as you find out. Please do not wait until the last minute.</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you know where all of the children under your care are at all times.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Provide a classroom environment where the children feel loved and feel positive about learning.</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your classroom is clean and safe.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all of the toys and equipment are clean and in good working order.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that the children under your care are working and playing safely.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Maintain adequate records of each child's attendance, academic progress, and behavior.</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Keep a count of the number of children you have in your care at all times.</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Separate any unruly or out-of-control child from the rest of the children until his/her behavior improves</a:t>
                      </a:r>
                      <a:r>
                        <a:rPr lang="en-US" sz="1700" b="0">
                          <a:latin typeface="Segoe UI Emoji" panose="020B0502040204020203" pitchFamily="34" charset="0"/>
                          <a:ea typeface="Segoe UI Emoji" panose="020B0502040204020203" pitchFamily="34" charset="0"/>
                        </a:rPr>
                        <a:t>.</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Report any unruly or out-of-control child to the Director.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Keeps an open line of communication with the parent(s) concerning their child's academic and behavioral progress.</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Be cordial when speaking with parents, other staff members, and most of all the children.</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Teachers must maintain self-control before they can direct children.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Limit conversation with parents and other staff members to two (2) minutes while children are under your care.</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your personal belongings are secure while at work.</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Make sure you notify the director of the supplies needed to teach your class.</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Please adhere to all of the policies and procedures in this handbook. </a:t>
                      </a:r>
                    </a:p>
                    <a:p>
                      <a:pPr marL="285750" indent="-285750">
                        <a:buFont typeface="Arial" panose="020B0604020202020204" pitchFamily="34" charset="0"/>
                        <a:buChar char="•"/>
                      </a:pPr>
                      <a:r>
                        <a:rPr lang="en-US" sz="1700" b="0">
                          <a:solidFill>
                            <a:schemeClr val="tx1"/>
                          </a:solidFill>
                          <a:latin typeface="Segoe UI Emoji" panose="020B0502040204020203" pitchFamily="34" charset="0"/>
                          <a:ea typeface="Segoe UI Emoji" panose="020B0502040204020203" pitchFamily="34" charset="0"/>
                        </a:rPr>
                        <a:t>Adhere to any and all additional instructions given to you by the director that is not listed in this handbook.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154623"/>
                  </a:ext>
                </a:extLst>
              </a:tr>
            </a:tbl>
          </a:graphicData>
        </a:graphic>
      </p:graphicFrame>
      <p:sp>
        <p:nvSpPr>
          <p:cNvPr id="3" name="Rectangle 2">
            <a:extLst>
              <a:ext uri="{FF2B5EF4-FFF2-40B4-BE49-F238E27FC236}">
                <a16:creationId xmlns:a16="http://schemas.microsoft.com/office/drawing/2014/main" id="{56046B1D-EA63-43C9-8B0A-3FCE39E96394}"/>
              </a:ext>
            </a:extLst>
          </p:cNvPr>
          <p:cNvSpPr/>
          <p:nvPr/>
        </p:nvSpPr>
        <p:spPr>
          <a:xfrm>
            <a:off x="2279891" y="-111145"/>
            <a:ext cx="7632218" cy="923330"/>
          </a:xfrm>
          <a:prstGeom prst="rect">
            <a:avLst/>
          </a:prstGeom>
          <a:noFill/>
        </p:spPr>
        <p:txBody>
          <a:bodyPr wrap="none" lIns="91440" tIns="45720" rIns="91440" bIns="45720">
            <a:spAutoFit/>
          </a:bodyPr>
          <a:lstStyle/>
          <a:p>
            <a:pPr algn="ctr"/>
            <a:r>
              <a:rPr lang="en-US" sz="5400" b="0" cap="none" spc="0" dirty="0">
                <a:ln w="19050">
                  <a:solidFill>
                    <a:schemeClr val="tx1"/>
                  </a:solidFill>
                </a:ln>
                <a:solidFill>
                  <a:srgbClr val="FFFF00"/>
                </a:solidFill>
                <a:effectLst>
                  <a:outerShdw blurRad="38100" dist="19050" dir="2700000" algn="tl" rotWithShape="0">
                    <a:schemeClr val="dk1">
                      <a:alpha val="40000"/>
                    </a:schemeClr>
                  </a:outerShdw>
                </a:effectLst>
                <a:latin typeface="Amasis MT Pro Black" panose="02040A04050005020304" pitchFamily="18" charset="0"/>
              </a:rPr>
              <a:t>Staff Responsibilities</a:t>
            </a:r>
          </a:p>
        </p:txBody>
      </p:sp>
    </p:spTree>
    <p:extLst>
      <p:ext uri="{BB962C8B-B14F-4D97-AF65-F5344CB8AC3E}">
        <p14:creationId xmlns:p14="http://schemas.microsoft.com/office/powerpoint/2010/main" val="410368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8761E5-41C5-44C4-B311-5FEB7C0465B4}"/>
              </a:ext>
            </a:extLst>
          </p:cNvPr>
          <p:cNvSpPr txBox="1"/>
          <p:nvPr/>
        </p:nvSpPr>
        <p:spPr>
          <a:xfrm>
            <a:off x="81280" y="707886"/>
            <a:ext cx="12110720" cy="5909310"/>
          </a:xfrm>
          <a:prstGeom prst="rect">
            <a:avLst/>
          </a:prstGeom>
          <a:noFill/>
        </p:spPr>
        <p:txBody>
          <a:bodyPr wrap="square" lIns="91440" tIns="45720" rIns="91440" bIns="45720" rtlCol="0" anchor="t">
            <a:spAutoFit/>
          </a:bodyPr>
          <a:lstStyle/>
          <a:p>
            <a:r>
              <a:rPr lang="en-US" b="1" u="sng" dirty="0">
                <a:latin typeface="Segoe UI Emoji"/>
                <a:ea typeface="Segoe UI Emoji"/>
              </a:rPr>
              <a:t>Clocking In &amp; Out </a:t>
            </a:r>
            <a:endParaRPr lang="en-US" b="1" u="sng" dirty="0">
              <a:latin typeface="Segoe UI Emoji" panose="020B0502040204020203" pitchFamily="34" charset="0"/>
              <a:ea typeface="Segoe UI Emoji" panose="020B0502040204020203" pitchFamily="34" charset="0"/>
            </a:endParaRPr>
          </a:p>
          <a:p>
            <a:r>
              <a:rPr lang="en-US" dirty="0">
                <a:latin typeface="Segoe UI Emoji"/>
                <a:ea typeface="Segoe UI Emoji"/>
              </a:rPr>
              <a:t>DREAM will use a timesheet system to track and record staff hours worked. The timesheet is the official documentation of the number of hours worked and must be completed carefully by each staff member on a daily basis. It is the responsibility of each staff member to clock in and out of their work shift. The director will verify and approve the indicated times worked. The timesheet should reflect the actual number of hours worked, and not simply the number of hours scheduled to work. Timesheets should not be completed in advance, but at the end of each workday. Staff should write their first and last name on the timesheet, any other writing on the timesheet will not be accepted.  Clocking in other employees for any reason is strictly prohibited.</a:t>
            </a:r>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r>
              <a:rPr lang="en-US" b="1" u="sng" dirty="0">
                <a:latin typeface="Segoe UI Emoji"/>
                <a:ea typeface="Segoe UI Emoji"/>
              </a:rPr>
              <a:t>Pay Periods </a:t>
            </a:r>
          </a:p>
          <a:p>
            <a:r>
              <a:rPr lang="en-US" b="1" u="sng" dirty="0">
                <a:latin typeface="Segoe UI Emoji"/>
                <a:ea typeface="Segoe UI Emoji"/>
              </a:rPr>
              <a:t>Full-time employees will receive a contract and paid an agreed salary per hour</a:t>
            </a:r>
            <a:r>
              <a:rPr lang="en-US" dirty="0">
                <a:latin typeface="Segoe UI Emoji"/>
                <a:ea typeface="Segoe UI Emoji"/>
              </a:rPr>
              <a:t>. All employees of DREAM will be compensated bi-weekly.</a:t>
            </a:r>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r>
              <a:rPr lang="en-US" b="1" u="sng" dirty="0">
                <a:latin typeface="Segoe UI Emoji"/>
                <a:ea typeface="Segoe UI Emoji"/>
              </a:rPr>
              <a:t>Attendance</a:t>
            </a:r>
            <a:r>
              <a:rPr lang="en-US" dirty="0">
                <a:latin typeface="Segoe UI Emoji"/>
                <a:ea typeface="Segoe UI Emoji"/>
              </a:rPr>
              <a:t> </a:t>
            </a:r>
            <a:endParaRPr lang="en-US" dirty="0">
              <a:latin typeface="Segoe UI Emoji" panose="020B0502040204020203" pitchFamily="34" charset="0"/>
              <a:ea typeface="Segoe UI Emoji" panose="020B0502040204020203" pitchFamily="34" charset="0"/>
            </a:endParaRPr>
          </a:p>
          <a:p>
            <a:r>
              <a:rPr lang="en-US" dirty="0">
                <a:latin typeface="Segoe UI Emoji"/>
                <a:ea typeface="Segoe UI Emoji"/>
              </a:rPr>
              <a:t>DREAM believes in the importance of establishing and maintaining responsible relationships between the teachers and the children and ensuring the safe- ty of the children in the center by providing them with constant supervision. When you work in a child- care environment, attendance is extremely important; unlike many businesses where some responsibilities can be rescheduled or rearranged, children (our primary responsibility) cannot. Someone must always be with the children. When you agreed to work for DREAM, you accepted the responsibility to report to work on time each day to be available for the children in our care. </a:t>
            </a:r>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p:txBody>
      </p:sp>
      <p:sp>
        <p:nvSpPr>
          <p:cNvPr id="3" name="Rectangle 2">
            <a:extLst>
              <a:ext uri="{FF2B5EF4-FFF2-40B4-BE49-F238E27FC236}">
                <a16:creationId xmlns:a16="http://schemas.microsoft.com/office/drawing/2014/main" id="{3441177B-C933-4063-8E8B-E07F6F0FF7C9}"/>
              </a:ext>
            </a:extLst>
          </p:cNvPr>
          <p:cNvSpPr/>
          <p:nvPr/>
        </p:nvSpPr>
        <p:spPr>
          <a:xfrm>
            <a:off x="1841630" y="0"/>
            <a:ext cx="850874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masis MT Pro Medium" panose="02040604050005020304" pitchFamily="18" charset="0"/>
              </a:rPr>
              <a:t>Employee Compensation &amp; Benefits</a:t>
            </a:r>
          </a:p>
        </p:txBody>
      </p:sp>
    </p:spTree>
    <p:extLst>
      <p:ext uri="{BB962C8B-B14F-4D97-AF65-F5344CB8AC3E}">
        <p14:creationId xmlns:p14="http://schemas.microsoft.com/office/powerpoint/2010/main" val="201581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14FDBA-8A6C-4C47-ABC6-46668647E854}"/>
              </a:ext>
            </a:extLst>
          </p:cNvPr>
          <p:cNvSpPr txBox="1"/>
          <p:nvPr/>
        </p:nvSpPr>
        <p:spPr>
          <a:xfrm>
            <a:off x="0" y="0"/>
            <a:ext cx="12192000" cy="7555915"/>
          </a:xfrm>
          <a:prstGeom prst="rect">
            <a:avLst/>
          </a:prstGeom>
          <a:noFill/>
        </p:spPr>
        <p:txBody>
          <a:bodyPr wrap="square" rtlCol="0">
            <a:spAutoFit/>
          </a:bodyPr>
          <a:lstStyle/>
          <a:p>
            <a:r>
              <a:rPr lang="en-US" sz="1600" b="1" u="sng" dirty="0">
                <a:latin typeface="Segoe UI Emoji" panose="020B0502040204020203" pitchFamily="34" charset="0"/>
                <a:ea typeface="Segoe UI Emoji" panose="020B0502040204020203" pitchFamily="34" charset="0"/>
              </a:rPr>
              <a:t>Workdays</a:t>
            </a:r>
          </a:p>
          <a:p>
            <a:r>
              <a:rPr lang="en-US" sz="1600" dirty="0">
                <a:latin typeface="Segoe UI Emoji" panose="020B0502040204020203" pitchFamily="34" charset="0"/>
                <a:ea typeface="Segoe UI Emoji" panose="020B0502040204020203" pitchFamily="34" charset="0"/>
              </a:rPr>
              <a:t>Full-time staff will work 202 school days in conjunction with the DREAM Program School Calendar. School days are defined as teacher/ student contact days. In addition to school days, full-time staff will work 4 staff development days set aside for trainings, staff meetings, and classroom/ program workdays. </a:t>
            </a:r>
          </a:p>
          <a:p>
            <a:endParaRPr lang="en-US" sz="1600" b="1" u="sng" dirty="0">
              <a:latin typeface="Segoe UI Emoji" panose="020B0502040204020203" pitchFamily="34" charset="0"/>
              <a:ea typeface="Segoe UI Emoji" panose="020B0502040204020203" pitchFamily="34" charset="0"/>
            </a:endParaRPr>
          </a:p>
          <a:p>
            <a:r>
              <a:rPr lang="en-US" sz="1600" b="1" u="sng" dirty="0">
                <a:latin typeface="Segoe UI Emoji" panose="020B0502040204020203" pitchFamily="34" charset="0"/>
                <a:ea typeface="Segoe UI Emoji" panose="020B0502040204020203" pitchFamily="34" charset="0"/>
              </a:rPr>
              <a:t>Sick Leave/Vacation </a:t>
            </a:r>
          </a:p>
          <a:p>
            <a:r>
              <a:rPr lang="en-US" sz="1600" dirty="0">
                <a:latin typeface="Segoe UI Emoji" panose="020B0502040204020203" pitchFamily="34" charset="0"/>
                <a:ea typeface="Segoe UI Emoji" panose="020B0502040204020203" pitchFamily="34" charset="0"/>
              </a:rPr>
              <a:t>Full-time employees will receive one (1) personal day per month (up to 12 days per year) for sick leave/ vacation. Unused days will rollover to the following month up to June 30 in that year but will not rollover to the next school year. Accumulated days can be used for vacation days upon approval of the program director. </a:t>
            </a:r>
          </a:p>
          <a:p>
            <a:endParaRPr lang="en-US" sz="1600" b="1" u="sng" dirty="0">
              <a:latin typeface="Segoe UI Emoji" panose="020B0502040204020203" pitchFamily="34" charset="0"/>
              <a:ea typeface="Segoe UI Emoji" panose="020B0502040204020203" pitchFamily="34" charset="0"/>
            </a:endParaRPr>
          </a:p>
          <a:p>
            <a:r>
              <a:rPr lang="en-US" sz="1600" b="1" u="sng" dirty="0">
                <a:latin typeface="Segoe UI Emoji" panose="020B0502040204020203" pitchFamily="34" charset="0"/>
                <a:ea typeface="Segoe UI Emoji" panose="020B0502040204020203" pitchFamily="34" charset="0"/>
              </a:rPr>
              <a:t>Probationary Period </a:t>
            </a:r>
          </a:p>
          <a:p>
            <a:r>
              <a:rPr lang="en-US" sz="1600" dirty="0">
                <a:latin typeface="Segoe UI Emoji" panose="020B0502040204020203" pitchFamily="34" charset="0"/>
                <a:ea typeface="Segoe UI Emoji" panose="020B0502040204020203" pitchFamily="34" charset="0"/>
              </a:rPr>
              <a:t>A 90‐day probation period is for all new employees. This probation period is for both you and the center to make sure you are right for the position. If before the probation period ends the director feels you are not right for the position, you will either be transferred to a more suitable position or dismissed. Staff on probation not already having completed the state mandated training must be enrolled and attending the required training before probation is lifted. This requirement overrides the 90‐day period and probation will be extended until this requirement is met. Most benefits begin after the probation period. The director shall schedule regular periods of observation during the probation period, with ongoing feedback to the employee. Legally, no reason needs to be given if dismissal occurs during the probationary period.</a:t>
            </a:r>
          </a:p>
          <a:p>
            <a:endParaRPr lang="en-US" sz="1600" dirty="0">
              <a:latin typeface="Segoe UI Emoji" panose="020B0502040204020203" pitchFamily="34" charset="0"/>
              <a:ea typeface="Segoe UI Emoji" panose="020B0502040204020203" pitchFamily="34" charset="0"/>
            </a:endParaRPr>
          </a:p>
          <a:p>
            <a:r>
              <a:rPr lang="en-US" sz="1600" b="1" u="sng" dirty="0">
                <a:latin typeface="Segoe UI Emoji" panose="020B0502040204020203" pitchFamily="34" charset="0"/>
                <a:ea typeface="Segoe UI Emoji" panose="020B0502040204020203" pitchFamily="34" charset="0"/>
              </a:rPr>
              <a:t>Training &amp; Professional Development </a:t>
            </a:r>
          </a:p>
          <a:p>
            <a:r>
              <a:rPr lang="en-US" sz="1600" dirty="0">
                <a:latin typeface="Segoe UI Emoji" panose="020B0502040204020203" pitchFamily="34" charset="0"/>
                <a:ea typeface="Segoe UI Emoji" panose="020B0502040204020203" pitchFamily="34" charset="0"/>
              </a:rPr>
              <a:t>All DREAM employees are required to register with the Arkansas Professional Development Registry and enlist in at least a minimum of 30 hours of professional development courses per work year. It is the responsibility of the employee to register and attend trainings, as well as provide written documentation of attendance (certificate) for their personnel file. If an employee does not meet training requirements at the end of the school year, DREAM reserves the right to place the employee on probation depending on the circumstances or deny a new contract for the following school year.</a:t>
            </a:r>
          </a:p>
          <a:p>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177516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E9C0F5-92CB-4970-A91B-167CADD61E54}"/>
              </a:ext>
            </a:extLst>
          </p:cNvPr>
          <p:cNvSpPr txBox="1"/>
          <p:nvPr/>
        </p:nvSpPr>
        <p:spPr>
          <a:xfrm>
            <a:off x="111760" y="0"/>
            <a:ext cx="11968480" cy="6155531"/>
          </a:xfrm>
          <a:prstGeom prst="rect">
            <a:avLst/>
          </a:prstGeom>
          <a:noFill/>
        </p:spPr>
        <p:txBody>
          <a:bodyPr wrap="square" rtlCol="0">
            <a:spAutoFit/>
          </a:bodyPr>
          <a:lstStyle/>
          <a:p>
            <a:endParaRPr lang="en-US" sz="1700" b="1" u="sng" dirty="0">
              <a:latin typeface="Segoe UI Emoji" panose="020B0502040204020203" pitchFamily="34" charset="0"/>
              <a:ea typeface="Segoe UI Emoji" panose="020B0502040204020203" pitchFamily="34" charset="0"/>
            </a:endParaRPr>
          </a:p>
          <a:p>
            <a:r>
              <a:rPr lang="en-US" sz="1700" b="1" dirty="0">
                <a:latin typeface="Segoe UI Emoji"/>
                <a:ea typeface="Segoe UI Emoji"/>
              </a:rPr>
              <a:t>ABSENCE: </a:t>
            </a:r>
            <a:r>
              <a:rPr lang="en-US" sz="1700" dirty="0">
                <a:latin typeface="Segoe UI Emoji"/>
                <a:ea typeface="Segoe UI Emoji"/>
              </a:rPr>
              <a:t>Any employee who is not present at his/her work assignment during any scheduled work period will be considered absent for that period. </a:t>
            </a:r>
            <a:endParaRPr lang="en-US" sz="1700" dirty="0">
              <a:latin typeface="Segoe UI Emoji" panose="020B0502040204020203" pitchFamily="34" charset="0"/>
              <a:ea typeface="Segoe UI Emoji" panose="020B0502040204020203" pitchFamily="34" charset="0"/>
            </a:endParaRPr>
          </a:p>
          <a:p>
            <a:endParaRPr lang="en-US" sz="1700" b="1" u="sng" dirty="0">
              <a:latin typeface="Segoe UI Emoji" panose="020B0502040204020203" pitchFamily="34" charset="0"/>
              <a:ea typeface="Segoe UI Emoji" panose="020B0502040204020203" pitchFamily="34" charset="0"/>
            </a:endParaRPr>
          </a:p>
          <a:p>
            <a:r>
              <a:rPr lang="en-US" sz="1700" b="1" u="sng" dirty="0">
                <a:latin typeface="Segoe UI Emoji" panose="020B0502040204020203" pitchFamily="34" charset="0"/>
                <a:ea typeface="Segoe UI Emoji" panose="020B0502040204020203" pitchFamily="34" charset="0"/>
              </a:rPr>
              <a:t>Absenteeism </a:t>
            </a:r>
          </a:p>
          <a:p>
            <a:r>
              <a:rPr lang="en-US" sz="1700" dirty="0">
                <a:latin typeface="Segoe UI Emoji" panose="020B0502040204020203" pitchFamily="34" charset="0"/>
                <a:ea typeface="Segoe UI Emoji" panose="020B0502040204020203" pitchFamily="34" charset="0"/>
              </a:rPr>
              <a:t>Employees must notify the Director of an impending absence. Notice of absence due to illness is expected at least one hour prior to the time an employee is to report for duty. Notice of absence for personal business should be submitted at least 24 hours in advance for approval. While absences may occur for legitimate reasons such as sickness or important personal problems, false or unrealistic excuses are not acceptable. </a:t>
            </a:r>
          </a:p>
          <a:p>
            <a:endParaRPr lang="en-US" sz="1700" dirty="0">
              <a:latin typeface="Segoe UI Emoji" panose="020B0502040204020203" pitchFamily="34" charset="0"/>
              <a:ea typeface="Segoe UI Emoji" panose="020B0502040204020203" pitchFamily="34" charset="0"/>
            </a:endParaRPr>
          </a:p>
          <a:p>
            <a:r>
              <a:rPr lang="en-US" sz="1700" b="1" u="sng" dirty="0">
                <a:latin typeface="Segoe UI Emoji" panose="020B0502040204020203" pitchFamily="34" charset="0"/>
                <a:ea typeface="Segoe UI Emoji" panose="020B0502040204020203" pitchFamily="34" charset="0"/>
              </a:rPr>
              <a:t>Attendance - Absence from Work </a:t>
            </a:r>
          </a:p>
          <a:p>
            <a:r>
              <a:rPr lang="en-US" sz="1700" dirty="0">
                <a:latin typeface="Segoe UI Emoji" panose="020B0502040204020203" pitchFamily="34" charset="0"/>
                <a:ea typeface="Segoe UI Emoji" panose="020B0502040204020203" pitchFamily="34" charset="0"/>
              </a:rPr>
              <a:t>Regular and reliable attendance is an essential job function. </a:t>
            </a:r>
            <a:r>
              <a:rPr lang="en-US" b="1" dirty="0">
                <a:latin typeface="Segoe UI Emoji" panose="020B0502040204020203" pitchFamily="34" charset="0"/>
                <a:ea typeface="Segoe UI Emoji" panose="020B0502040204020203" pitchFamily="34" charset="0"/>
              </a:rPr>
              <a:t>1</a:t>
            </a:r>
            <a:r>
              <a:rPr lang="en-US" sz="1700" dirty="0">
                <a:latin typeface="Segoe UI Emoji" panose="020B0502040204020203" pitchFamily="34" charset="0"/>
                <a:ea typeface="Segoe UI Emoji" panose="020B0502040204020203" pitchFamily="34" charset="0"/>
              </a:rPr>
              <a:t>. All employees are expected to report to work on time on a regular basis. Employees who will be absent or late arriving to work are required to contact the director prior to the beginning work time. If a staff member is unable to report to work, he or she must notify the director or designated administrator at least one hour prior to the scheduled reporting time. It is appropriate to call the evening before if an employee knows that he or she is going to be out. </a:t>
            </a:r>
            <a:r>
              <a:rPr lang="en-US" b="1" dirty="0">
                <a:latin typeface="Segoe UI Emoji" panose="020B0502040204020203" pitchFamily="34" charset="0"/>
                <a:ea typeface="Segoe UI Emoji" panose="020B0502040204020203" pitchFamily="34" charset="0"/>
              </a:rPr>
              <a:t>2</a:t>
            </a:r>
            <a:r>
              <a:rPr lang="en-US" sz="1700" dirty="0">
                <a:latin typeface="Segoe UI Emoji" panose="020B0502040204020203" pitchFamily="34" charset="0"/>
                <a:ea typeface="Segoe UI Emoji" panose="020B0502040204020203" pitchFamily="34" charset="0"/>
              </a:rPr>
              <a:t>. Absence without communication by the employee for more than five consecutive workdays can lead to disciplinary action up to, and including, termination. Excessive absences and undocumented absences may also lead to termination. </a:t>
            </a:r>
            <a:r>
              <a:rPr lang="en-US" b="1" dirty="0">
                <a:latin typeface="Segoe UI Emoji" panose="020B0502040204020203" pitchFamily="34" charset="0"/>
                <a:ea typeface="Segoe UI Emoji" panose="020B0502040204020203" pitchFamily="34" charset="0"/>
              </a:rPr>
              <a:t>3</a:t>
            </a:r>
            <a:r>
              <a:rPr lang="en-US" sz="1700" dirty="0">
                <a:latin typeface="Segoe UI Emoji" panose="020B0502040204020203" pitchFamily="34" charset="0"/>
                <a:ea typeface="Segoe UI Emoji" panose="020B0502040204020203" pitchFamily="34" charset="0"/>
              </a:rPr>
              <a:t>. A doctor's release will be required and must be presented to the department office or supervisor before returning to work for any absence due to personal illness or family illness of more than five consecutive workdays. DREAM may contact the employee’s health care provider for the purposes of clarifying and authenticating the release. </a:t>
            </a:r>
          </a:p>
          <a:p>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419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DBC43-9FE8-43A3-9E21-BE5545C7E6E6}"/>
              </a:ext>
            </a:extLst>
          </p:cNvPr>
          <p:cNvSpPr txBox="1"/>
          <p:nvPr/>
        </p:nvSpPr>
        <p:spPr>
          <a:xfrm>
            <a:off x="365760" y="335280"/>
            <a:ext cx="10607040" cy="6463308"/>
          </a:xfrm>
          <a:prstGeom prst="rect">
            <a:avLst/>
          </a:prstGeom>
          <a:noFill/>
        </p:spPr>
        <p:txBody>
          <a:bodyPr wrap="square" rtlCol="0">
            <a:spAutoFit/>
          </a:bodyPr>
          <a:lstStyle/>
          <a:p>
            <a:r>
              <a:rPr lang="en-US" b="1" u="sng" dirty="0">
                <a:latin typeface="Segoe UI Emoji" panose="020B0502040204020203" pitchFamily="34" charset="0"/>
                <a:ea typeface="Segoe UI Emoji" panose="020B0502040204020203" pitchFamily="34" charset="0"/>
              </a:rPr>
              <a:t>Absenteeism (Continued)…</a:t>
            </a:r>
          </a:p>
          <a:p>
            <a:r>
              <a:rPr lang="en-US" dirty="0">
                <a:latin typeface="Segoe UI Emoji" panose="020B0502040204020203" pitchFamily="34" charset="0"/>
                <a:ea typeface="Segoe UI Emoji" panose="020B0502040204020203" pitchFamily="34" charset="0"/>
              </a:rPr>
              <a:t>Personal leave may be taken on any contract day with the approval of the director, except on the day before or after a </a:t>
            </a:r>
            <a:r>
              <a:rPr lang="en-US" u="sng" dirty="0">
                <a:latin typeface="Segoe UI Emoji" panose="020B0502040204020203" pitchFamily="34" charset="0"/>
                <a:ea typeface="Segoe UI Emoji" panose="020B0502040204020203" pitchFamily="34" charset="0"/>
              </a:rPr>
              <a:t>holiday</a:t>
            </a:r>
            <a:r>
              <a:rPr lang="en-US" dirty="0">
                <a:latin typeface="Segoe UI Emoji" panose="020B0502040204020203" pitchFamily="34" charset="0"/>
                <a:ea typeface="Segoe UI Emoji" panose="020B0502040204020203" pitchFamily="34" charset="0"/>
              </a:rPr>
              <a:t>. Except in cases of emergency, request for approval of personal leave must be made at least 24 hours prior to taking the leave. ‘</a:t>
            </a:r>
          </a:p>
          <a:p>
            <a:endParaRPr lang="en-US" dirty="0">
              <a:latin typeface="Segoe UI Emoji" panose="020B0502040204020203" pitchFamily="34" charset="0"/>
              <a:ea typeface="Segoe UI Emoji" panose="020B0502040204020203" pitchFamily="34" charset="0"/>
            </a:endParaRPr>
          </a:p>
          <a:p>
            <a:r>
              <a:rPr lang="en-US" b="1" u="sng" dirty="0">
                <a:latin typeface="Segoe UI Emoji" panose="020B0502040204020203" pitchFamily="34" charset="0"/>
                <a:ea typeface="Segoe UI Emoji" panose="020B0502040204020203" pitchFamily="34" charset="0"/>
              </a:rPr>
              <a:t>Excessive Absences </a:t>
            </a:r>
          </a:p>
          <a:p>
            <a:r>
              <a:rPr lang="en-US" sz="1800" dirty="0">
                <a:latin typeface="Segoe UI Emoji" panose="020B0502040204020203" pitchFamily="34" charset="0"/>
                <a:ea typeface="Segoe UI Emoji" panose="020B0502040204020203" pitchFamily="34" charset="0"/>
              </a:rPr>
              <a:t>When an employee’s absences become a concern or a pattern of absences becomes established, the director shall discuss with the employee the reason for such absences. Such absences may be subject to verification. If the absences are deemed excessive, the employee may be subject to disciplinary action, up to and including, termination of employment. </a:t>
            </a:r>
          </a:p>
          <a:p>
            <a:r>
              <a:rPr lang="en-US" sz="1800" dirty="0">
                <a:latin typeface="Segoe UI Emoji" panose="020B0502040204020203" pitchFamily="34" charset="0"/>
                <a:ea typeface="Segoe UI Emoji" panose="020B0502040204020203" pitchFamily="34" charset="0"/>
              </a:rPr>
              <a:t>Excessive absenteeism and turnover are expensive, disruptive, and place an unfair burden on other employees. Any three separate occurrences of absence within a 30-day period will be considered excessive. </a:t>
            </a:r>
          </a:p>
          <a:p>
            <a:endParaRPr lang="en-US" dirty="0">
              <a:latin typeface="Segoe UI Emoji" panose="020B0502040204020203" pitchFamily="34" charset="0"/>
              <a:ea typeface="Segoe UI Emoji" panose="020B0502040204020203" pitchFamily="34" charset="0"/>
            </a:endParaRPr>
          </a:p>
          <a:p>
            <a:r>
              <a:rPr lang="en-US" sz="1800" b="1" u="sng" dirty="0">
                <a:latin typeface="Segoe UI Emoji" panose="020B0502040204020203" pitchFamily="34" charset="0"/>
                <a:ea typeface="Segoe UI Emoji" panose="020B0502040204020203" pitchFamily="34" charset="0"/>
              </a:rPr>
              <a:t>Personal Leave </a:t>
            </a:r>
          </a:p>
          <a:p>
            <a:r>
              <a:rPr lang="en-US" sz="1800" dirty="0">
                <a:latin typeface="Segoe UI Emoji" panose="020B0502040204020203" pitchFamily="34" charset="0"/>
                <a:ea typeface="Segoe UI Emoji" panose="020B0502040204020203" pitchFamily="34" charset="0"/>
              </a:rPr>
              <a:t>At the beginning of each school year, all applicable employees will begin accruing 4 hours of accredited personal leave without loss of pay each pay period. This accrual will equal to 8 hours or 1 day per month and no more than 80 hours or 10 days per school year. This leave time does not roll over to the following school year. (ABC Contracted Employees will work a ten-month contract based on 178 school days with an additional twelve days of personal leave and /or professional development days). </a:t>
            </a:r>
            <a:r>
              <a:rPr lang="en-US" sz="1800" b="1" dirty="0">
                <a:latin typeface="Segoe UI Emoji" panose="020B0502040204020203" pitchFamily="34" charset="0"/>
                <a:ea typeface="Segoe UI Emoji" panose="020B0502040204020203" pitchFamily="34" charset="0"/>
              </a:rPr>
              <a:t>*Personal Leave applies to full-time contracted employees only.</a:t>
            </a:r>
          </a:p>
          <a:p>
            <a:endParaRPr lang="en-US" sz="1800" b="1"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3143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AC8DFC-57CE-BC4A-B8D7-1052577E6EE8}"/>
              </a:ext>
            </a:extLst>
          </p:cNvPr>
          <p:cNvSpPr txBox="1"/>
          <p:nvPr/>
        </p:nvSpPr>
        <p:spPr>
          <a:xfrm>
            <a:off x="163285" y="130630"/>
            <a:ext cx="11898085" cy="6186309"/>
          </a:xfrm>
          <a:prstGeom prst="rect">
            <a:avLst/>
          </a:prstGeom>
          <a:noFill/>
        </p:spPr>
        <p:txBody>
          <a:bodyPr wrap="square">
            <a:spAutoFit/>
          </a:bodyPr>
          <a:lstStyle/>
          <a:p>
            <a:endParaRPr lang="en-US" dirty="0">
              <a:latin typeface="Segoe UI Emoji" panose="020B0502040204020203" pitchFamily="34" charset="0"/>
              <a:ea typeface="Segoe UI Emoji" panose="020B0502040204020203" pitchFamily="34" charset="0"/>
            </a:endParaRPr>
          </a:p>
          <a:p>
            <a:r>
              <a:rPr lang="en-US" b="1" u="sng" dirty="0">
                <a:latin typeface="Segoe UI Emoji" panose="020B0502040204020203" pitchFamily="34" charset="0"/>
                <a:ea typeface="Segoe UI Emoji" panose="020B0502040204020203" pitchFamily="34" charset="0"/>
              </a:rPr>
              <a:t>Temporary Leave Jury Duty </a:t>
            </a:r>
          </a:p>
          <a:p>
            <a:r>
              <a:rPr lang="en-US" dirty="0">
                <a:latin typeface="Segoe UI Emoji" panose="020B0502040204020203" pitchFamily="34" charset="0"/>
                <a:ea typeface="Segoe UI Emoji" panose="020B0502040204020203" pitchFamily="34" charset="0"/>
              </a:rPr>
              <a:t>Employees will be granted a temporary leave of absence for time required to serve on jury duty and will be compensated at their regular rate of pay less any monies they receive for the duty. The employee will be required to submit verification of the actual time spent for jury selection or jury duty. </a:t>
            </a:r>
          </a:p>
          <a:p>
            <a:endParaRPr lang="en-US" dirty="0">
              <a:latin typeface="Segoe UI Emoji" panose="020B0502040204020203" pitchFamily="34" charset="0"/>
              <a:ea typeface="Segoe UI Emoji" panose="020B0502040204020203" pitchFamily="34" charset="0"/>
            </a:endParaRPr>
          </a:p>
          <a:p>
            <a:r>
              <a:rPr lang="en-US" b="1" u="sng" dirty="0">
                <a:latin typeface="Segoe UI Emoji" panose="020B0502040204020203" pitchFamily="34" charset="0"/>
                <a:ea typeface="Segoe UI Emoji" panose="020B0502040204020203" pitchFamily="34" charset="0"/>
              </a:rPr>
              <a:t>Maternity Leave or Extended Leave </a:t>
            </a:r>
          </a:p>
          <a:p>
            <a:r>
              <a:rPr lang="en-US" dirty="0">
                <a:latin typeface="Segoe UI Emoji" panose="020B0502040204020203" pitchFamily="34" charset="0"/>
                <a:ea typeface="Segoe UI Emoji" panose="020B0502040204020203" pitchFamily="34" charset="0"/>
              </a:rPr>
              <a:t>All extended leave such as surgery and maternity leave must be approved prior to the requested date absence. Any accrued leave time will be applied during your absence and your regular daily rate of pay will resume upon your return to work. </a:t>
            </a:r>
          </a:p>
          <a:p>
            <a:endParaRPr lang="en-US" dirty="0">
              <a:latin typeface="Segoe UI Emoji" panose="020B0502040204020203" pitchFamily="34" charset="0"/>
              <a:ea typeface="Segoe UI Emoji" panose="020B0502040204020203" pitchFamily="34" charset="0"/>
            </a:endParaRPr>
          </a:p>
          <a:p>
            <a:r>
              <a:rPr lang="en-US" b="1" dirty="0">
                <a:latin typeface="Segoe UI Emoji"/>
                <a:cs typeface="Segoe UI"/>
              </a:rPr>
              <a:t>Scheduled Days Off:  </a:t>
            </a:r>
            <a:r>
              <a:rPr lang="en-US" dirty="0">
                <a:latin typeface="Segoe UI Emoji"/>
                <a:cs typeface="Segoe UI"/>
              </a:rPr>
              <a:t>If you have to schedule a day off, please give at least one-week written notification for the day that you wish to schedule off. Approval or non-approval of off days will be based upon staffing needs at the time and will be done on a first-come first-served basis. Other Extended Leave In the event extended leave becomes necessary, staff contracts will be revised in the event previously allotted dates run out (expire, are used). ​</a:t>
            </a:r>
            <a:endParaRPr lang="en-US" dirty="0"/>
          </a:p>
          <a:p>
            <a:r>
              <a:rPr lang="en-US" dirty="0">
                <a:latin typeface="Segoe UI Emoji"/>
                <a:cs typeface="Segoe UI"/>
              </a:rPr>
              <a:t>​</a:t>
            </a:r>
            <a:endParaRPr lang="en-US" dirty="0">
              <a:latin typeface="Segoe UI Emoji"/>
              <a:ea typeface="Segoe UI Emoji"/>
              <a:cs typeface="Segoe UI"/>
            </a:endParaRPr>
          </a:p>
          <a:p>
            <a:r>
              <a:rPr lang="en-US" b="1" u="sng" dirty="0">
                <a:latin typeface="Segoe UI Emoji" panose="020B0502040204020203" pitchFamily="34" charset="0"/>
                <a:ea typeface="Segoe UI Emoji" panose="020B0502040204020203" pitchFamily="34" charset="0"/>
              </a:rPr>
              <a:t>Sub Pay </a:t>
            </a:r>
          </a:p>
          <a:p>
            <a:r>
              <a:rPr lang="en-US" dirty="0">
                <a:latin typeface="Segoe UI Emoji" panose="020B0502040204020203" pitchFamily="34" charset="0"/>
                <a:ea typeface="Segoe UI Emoji" panose="020B0502040204020203" pitchFamily="34" charset="0"/>
              </a:rPr>
              <a:t>If your absence requires a substitute, your leave will be charged a half day (or full day of accrued leave depending on the length of your absence. EX: Based on an 8-hour day: If your assigned time to report to work is 8:00 am, then to take off a half day, you would be required to leave at noon or report at noon if you take off in the morning. </a:t>
            </a: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89129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BC9DB0-E950-4B7F-90C9-B0D9521E30D6}"/>
              </a:ext>
            </a:extLst>
          </p:cNvPr>
          <p:cNvSpPr txBox="1"/>
          <p:nvPr/>
        </p:nvSpPr>
        <p:spPr>
          <a:xfrm>
            <a:off x="71120" y="89624"/>
            <a:ext cx="12049760" cy="5324535"/>
          </a:xfrm>
          <a:prstGeom prst="rect">
            <a:avLst/>
          </a:prstGeom>
          <a:noFill/>
        </p:spPr>
        <p:txBody>
          <a:bodyPr wrap="square" lIns="91440" tIns="45720" rIns="91440" bIns="45720" rtlCol="0" anchor="t">
            <a:spAutoFit/>
          </a:bodyPr>
          <a:lstStyle/>
          <a:p>
            <a:r>
              <a:rPr lang="en-US" sz="1700" dirty="0">
                <a:latin typeface="Segoe UI Emoji"/>
                <a:ea typeface="Segoe UI Emoji"/>
              </a:rPr>
              <a:t>The director shall review reasons for absences and may issue a written notice outlining concerns and/or a conference may be requested. Absences in excess of five consecutive workdays must be accompanied by a doctor’s statement attesting to the nature of the illness. </a:t>
            </a:r>
            <a:endParaRPr lang="en-US" sz="1700" dirty="0">
              <a:latin typeface="Segoe UI Emoji" panose="020B0502040204020203" pitchFamily="34" charset="0"/>
              <a:ea typeface="Segoe UI Emoji" panose="020B0502040204020203" pitchFamily="34" charset="0"/>
            </a:endParaRPr>
          </a:p>
          <a:p>
            <a:endParaRPr lang="en-US" sz="1700" dirty="0">
              <a:latin typeface="Segoe UI Emoji" panose="020B0502040204020203" pitchFamily="34" charset="0"/>
              <a:ea typeface="Segoe UI Emoji" panose="020B0502040204020203" pitchFamily="34" charset="0"/>
            </a:endParaRPr>
          </a:p>
          <a:p>
            <a:r>
              <a:rPr lang="en-US" sz="1700" dirty="0">
                <a:latin typeface="Segoe UI Emoji"/>
                <a:ea typeface="Segoe UI Emoji"/>
              </a:rPr>
              <a:t>The following guidelines will be used for handling excessive absences or tardiness. In determining whether an employee has been absent or tardy an excessive number of times, the following definitions will apply: </a:t>
            </a:r>
            <a:endParaRPr lang="en-US" sz="1700" dirty="0">
              <a:latin typeface="Segoe UI Emoji" panose="020B0502040204020203" pitchFamily="34" charset="0"/>
              <a:ea typeface="Segoe UI Emoji" panose="020B0502040204020203" pitchFamily="34" charset="0"/>
            </a:endParaRPr>
          </a:p>
          <a:p>
            <a:endParaRPr lang="en-US" sz="1700" b="1" dirty="0">
              <a:latin typeface="Segoe UI Emoji" panose="020B0502040204020203" pitchFamily="34" charset="0"/>
              <a:ea typeface="Segoe UI Emoji" panose="020B0502040204020203" pitchFamily="34" charset="0"/>
            </a:endParaRPr>
          </a:p>
          <a:p>
            <a:r>
              <a:rPr lang="en-US" sz="1700" b="1" u="sng" dirty="0">
                <a:latin typeface="Segoe UI Emoji"/>
                <a:ea typeface="+mn-lt"/>
                <a:cs typeface="+mn-lt"/>
              </a:rPr>
              <a:t>Tardy Policy </a:t>
            </a:r>
            <a:r>
              <a:rPr lang="en-US" sz="1700" u="sng" dirty="0">
                <a:latin typeface="Segoe UI Emoji"/>
                <a:ea typeface="+mn-lt"/>
                <a:cs typeface="+mn-lt"/>
              </a:rPr>
              <a:t>(Revised 1/2023</a:t>
            </a:r>
            <a:r>
              <a:rPr lang="en-US" sz="1700" b="1" u="sng" dirty="0">
                <a:latin typeface="Segoe UI Emoji"/>
                <a:ea typeface="+mn-lt"/>
                <a:cs typeface="+mn-lt"/>
              </a:rPr>
              <a:t>)</a:t>
            </a:r>
            <a:r>
              <a:rPr lang="en-US" sz="1700" dirty="0">
                <a:latin typeface="Segoe UI Emoji"/>
                <a:ea typeface="+mn-lt"/>
                <a:cs typeface="+mn-lt"/>
              </a:rPr>
              <a:t> </a:t>
            </a:r>
            <a:endParaRPr lang="en-US" dirty="0">
              <a:latin typeface="Segoe UI Emoji"/>
              <a:ea typeface="Segoe UI Emoji"/>
              <a:cs typeface="+mn-lt"/>
            </a:endParaRPr>
          </a:p>
          <a:p>
            <a:r>
              <a:rPr lang="en-US" sz="1700" dirty="0">
                <a:latin typeface="Segoe UI Emoji"/>
                <a:ea typeface="+mn-lt"/>
                <a:cs typeface="+mn-lt"/>
              </a:rPr>
              <a:t>Any employee arriving 10 or more minutes after his/her scheduled starting time will be considered tardy. ANY and ALL full-time employees will be required to deduct the amount of time that they tardy from their lunch break on the same day in which they are tardy. The Director will check the employee timesheet to ensure that the time was adequately deducted and refusal to deduct time late from your lunch period will result in a one-day (8 hours) suspension without pay the very next workday.  </a:t>
            </a:r>
            <a:endParaRPr lang="en-US" dirty="0">
              <a:latin typeface="Segoe UI Emoji"/>
              <a:ea typeface="Segoe UI Emoji"/>
            </a:endParaRPr>
          </a:p>
          <a:p>
            <a:r>
              <a:rPr lang="en-US" sz="1700" dirty="0">
                <a:latin typeface="Segoe UI Emoji"/>
                <a:ea typeface="+mn-lt"/>
                <a:cs typeface="+mn-lt"/>
              </a:rPr>
              <a:t>  </a:t>
            </a:r>
            <a:endParaRPr lang="en-US" dirty="0">
              <a:latin typeface="Segoe UI Emoji"/>
              <a:ea typeface="Segoe UI Emoji"/>
            </a:endParaRPr>
          </a:p>
          <a:p>
            <a:r>
              <a:rPr lang="en-US" sz="1700" dirty="0">
                <a:latin typeface="Segoe UI Emoji"/>
                <a:ea typeface="+mn-lt"/>
                <a:cs typeface="+mn-lt"/>
              </a:rPr>
              <a:t>Any three occurrences of tardiness within a 30-day period will be considered excessive and documented to your work performance evaluation/employee file and your contract for the following school year will not be considered for renewal (you may still get to keep your position, but no benefits will be offered). Any occurrences thereafter will result in termination of your position. </a:t>
            </a:r>
            <a:endParaRPr lang="en-US" dirty="0">
              <a:latin typeface="Segoe UI Emoji"/>
              <a:ea typeface="+mn-lt"/>
              <a:cs typeface="+mn-lt"/>
            </a:endParaRPr>
          </a:p>
          <a:p>
            <a:endParaRPr lang="en-US" sz="1700" dirty="0">
              <a:latin typeface="Segoe UI Emoji"/>
              <a:ea typeface="Segoe UI Emoji"/>
            </a:endParaRPr>
          </a:p>
          <a:p>
            <a:endParaRPr lang="en-US" sz="1700" dirty="0">
              <a:latin typeface="Segoe UI Emoji"/>
              <a:ea typeface="Segoe UI Emoji"/>
            </a:endParaRPr>
          </a:p>
        </p:txBody>
      </p:sp>
    </p:spTree>
    <p:extLst>
      <p:ext uri="{BB962C8B-B14F-4D97-AF65-F5344CB8AC3E}">
        <p14:creationId xmlns:p14="http://schemas.microsoft.com/office/powerpoint/2010/main" val="300252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5D3C3-4C36-DC58-00B5-0D23FC4F551C}"/>
              </a:ext>
            </a:extLst>
          </p:cNvPr>
          <p:cNvSpPr txBox="1"/>
          <p:nvPr/>
        </p:nvSpPr>
        <p:spPr>
          <a:xfrm>
            <a:off x="96371" y="129988"/>
            <a:ext cx="119992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Segoe UI Emoji"/>
              <a:cs typeface="Segoe UI"/>
            </a:endParaRPr>
          </a:p>
          <a:p>
            <a:endParaRPr lang="en-US" dirty="0">
              <a:latin typeface="Segoe UI Emoji"/>
              <a:cs typeface="Segoe UI"/>
            </a:endParaRPr>
          </a:p>
        </p:txBody>
      </p:sp>
      <p:sp>
        <p:nvSpPr>
          <p:cNvPr id="5" name="TextBox 4">
            <a:extLst>
              <a:ext uri="{FF2B5EF4-FFF2-40B4-BE49-F238E27FC236}">
                <a16:creationId xmlns:a16="http://schemas.microsoft.com/office/drawing/2014/main" id="{45216ECD-FE77-6C1E-F571-7418B90FED79}"/>
              </a:ext>
            </a:extLst>
          </p:cNvPr>
          <p:cNvSpPr txBox="1"/>
          <p:nvPr/>
        </p:nvSpPr>
        <p:spPr>
          <a:xfrm>
            <a:off x="96371" y="453153"/>
            <a:ext cx="714262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latin typeface="Amasis MT Pro" panose="02040504050005020304" pitchFamily="18" charset="0"/>
                <a:ea typeface="Segoe UI"/>
                <a:cs typeface="Segoe UI"/>
              </a:rPr>
              <a:t>Holiday Closings </a:t>
            </a:r>
            <a:endParaRPr lang="en-US" sz="3600" dirty="0">
              <a:solidFill>
                <a:srgbClr val="FF0000"/>
              </a:solidFill>
              <a:latin typeface="Amasis MT Pro" panose="02040504050005020304" pitchFamily="18" charset="0"/>
            </a:endParaRPr>
          </a:p>
          <a:p>
            <a:r>
              <a:rPr lang="en-US" sz="2800" b="1" dirty="0">
                <a:latin typeface="Segoe UI Emoji" panose="020B0502040204020203" pitchFamily="34" charset="0"/>
                <a:ea typeface="Segoe UI Emoji" panose="020B0502040204020203" pitchFamily="34" charset="0"/>
                <a:cs typeface="Segoe UI"/>
              </a:rPr>
              <a:t>The following is a list of holiday closings</a:t>
            </a:r>
            <a:r>
              <a:rPr lang="en-US" sz="2800" dirty="0">
                <a:latin typeface="Segoe UI Emoji" panose="020B0502040204020203" pitchFamily="34" charset="0"/>
                <a:ea typeface="Segoe UI Emoji" panose="020B0502040204020203" pitchFamily="34" charset="0"/>
                <a:cs typeface="Segoe UI"/>
              </a:rPr>
              <a:t>: ​​</a:t>
            </a:r>
            <a:endParaRPr lang="en-US" sz="2800" dirty="0">
              <a:latin typeface="Segoe UI Emoji" panose="020B0502040204020203" pitchFamily="34" charset="0"/>
              <a:ea typeface="Segoe UI Emoji" panose="020B0502040204020203" pitchFamily="34" charset="0"/>
            </a:endParaRP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New Year's 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Dr. Martin Luther King Jr. Birthday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Memorial 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Juneteenth</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Independence 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Labor 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Thanksgiving Day  </a:t>
            </a:r>
          </a:p>
          <a:p>
            <a:pPr marL="342900" indent="-342900">
              <a:buFont typeface="Arial"/>
              <a:buChar char="•"/>
            </a:pPr>
            <a:r>
              <a:rPr lang="en-US" sz="2800" dirty="0">
                <a:latin typeface="Segoe UI Emoji" panose="020B0502040204020203" pitchFamily="34" charset="0"/>
                <a:ea typeface="Segoe UI Emoji" panose="020B0502040204020203" pitchFamily="34" charset="0"/>
                <a:cs typeface="Segoe UI"/>
              </a:rPr>
              <a:t>​Christmas Day​</a:t>
            </a:r>
            <a:endParaRPr lang="en-US" sz="2800" dirty="0">
              <a:latin typeface="Segoe UI Emoji" panose="020B0502040204020203" pitchFamily="34" charset="0"/>
              <a:ea typeface="Segoe UI Emoji" panose="020B0502040204020203" pitchFamily="34" charset="0"/>
            </a:endParaRPr>
          </a:p>
        </p:txBody>
      </p:sp>
      <p:pic>
        <p:nvPicPr>
          <p:cNvPr id="7" name="Picture 6" descr="Fireworks exploding in the sky&#10;&#10;Description automatically generated with low confidence">
            <a:extLst>
              <a:ext uri="{FF2B5EF4-FFF2-40B4-BE49-F238E27FC236}">
                <a16:creationId xmlns:a16="http://schemas.microsoft.com/office/drawing/2014/main" id="{70484083-F304-1E0A-540D-193379CDB0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32570" y="129988"/>
            <a:ext cx="1721973" cy="2593004"/>
          </a:xfrm>
          <a:prstGeom prst="rect">
            <a:avLst/>
          </a:prstGeom>
          <a:ln>
            <a:noFill/>
          </a:ln>
          <a:effectLst>
            <a:softEdge rad="112500"/>
          </a:effectLst>
        </p:spPr>
      </p:pic>
      <p:pic>
        <p:nvPicPr>
          <p:cNvPr id="11" name="Picture 10" descr="A christmas tree with ornaments and tinsel&#10;&#10;Description automatically generated with low confidence">
            <a:extLst>
              <a:ext uri="{FF2B5EF4-FFF2-40B4-BE49-F238E27FC236}">
                <a16:creationId xmlns:a16="http://schemas.microsoft.com/office/drawing/2014/main" id="{37056191-4012-C2F9-BCB8-16D2C0E6790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8867" y="2256753"/>
            <a:ext cx="2120265" cy="3200400"/>
          </a:xfrm>
          <a:prstGeom prst="rect">
            <a:avLst/>
          </a:prstGeom>
          <a:ln>
            <a:noFill/>
          </a:ln>
          <a:effectLst>
            <a:softEdge rad="112500"/>
          </a:effectLst>
        </p:spPr>
      </p:pic>
      <p:pic>
        <p:nvPicPr>
          <p:cNvPr id="13" name="Picture 12" descr="A person speaking into microphones&#10;&#10;Description automatically generated with medium confidence">
            <a:extLst>
              <a:ext uri="{FF2B5EF4-FFF2-40B4-BE49-F238E27FC236}">
                <a16:creationId xmlns:a16="http://schemas.microsoft.com/office/drawing/2014/main" id="{99D06A76-092F-0E5A-DB4D-AAFDA3D402E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27440" y="3713362"/>
            <a:ext cx="3275158" cy="2045154"/>
          </a:xfrm>
          <a:prstGeom prst="rect">
            <a:avLst/>
          </a:prstGeom>
          <a:ln>
            <a:noFill/>
          </a:ln>
          <a:effectLst>
            <a:softEdge rad="112500"/>
          </a:effectLst>
        </p:spPr>
      </p:pic>
      <p:pic>
        <p:nvPicPr>
          <p:cNvPr id="16" name="Picture 15" descr="A flag flying in the wind&#10;&#10;Description automatically generated with low confidence">
            <a:extLst>
              <a:ext uri="{FF2B5EF4-FFF2-40B4-BE49-F238E27FC236}">
                <a16:creationId xmlns:a16="http://schemas.microsoft.com/office/drawing/2014/main" id="{D2B9F6C3-F153-BB3F-C42B-7B6D002F39C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586306" y="253800"/>
            <a:ext cx="2411089" cy="1803600"/>
          </a:xfrm>
          <a:prstGeom prst="rect">
            <a:avLst/>
          </a:prstGeom>
          <a:ln>
            <a:noFill/>
          </a:ln>
          <a:effectLst>
            <a:softEdge rad="112500"/>
          </a:effectLst>
        </p:spPr>
      </p:pic>
    </p:spTree>
    <p:extLst>
      <p:ext uri="{BB962C8B-B14F-4D97-AF65-F5344CB8AC3E}">
        <p14:creationId xmlns:p14="http://schemas.microsoft.com/office/powerpoint/2010/main" val="322180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7D18B6-F09F-49C5-999A-8520CFB97F70}"/>
              </a:ext>
            </a:extLst>
          </p:cNvPr>
          <p:cNvSpPr txBox="1"/>
          <p:nvPr/>
        </p:nvSpPr>
        <p:spPr>
          <a:xfrm>
            <a:off x="172720" y="1137920"/>
            <a:ext cx="11501120" cy="5078313"/>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Dedicating Resources to Excel All Minds (DREAM) is sincerely committed to high quality childcare. To that end, we endeavor to create an environment that is professional, safe and law abiding. DREAM strives to treat each employee with respect and in a fair and just manner. In keeping with these goals, our policy is to consider all qualified persons for employment, promotion and/or training without regard to race, color, religion, creed, gender, national origin, age, marital or veteran status, sexual orientation, or the presence of handicaps or disabilities.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Along with its pledge to treat all employees respectfully and fairly, DREAM endeavors to maintain a work environment in which all staff are free from harassment. DREAM expressly prohibits any form of harassment of staff on the basis of race, color, religion, creed, gender, national origin, age, marital or veteran status, sexual orientation, or the presence of handicaps or disabilities. </a:t>
            </a:r>
          </a:p>
          <a:p>
            <a:endParaRPr lang="en-US" dirty="0">
              <a:latin typeface="Segoe UI Emoji" panose="020B0502040204020203" pitchFamily="34" charset="0"/>
              <a:ea typeface="Segoe UI Emoji" panose="020B0502040204020203" pitchFamily="34" charset="0"/>
            </a:endParaRPr>
          </a:p>
          <a:p>
            <a:r>
              <a:rPr lang="en-US" b="1" u="sng" dirty="0">
                <a:latin typeface="Segoe UI Emoji" panose="020B0502040204020203" pitchFamily="34" charset="0"/>
                <a:ea typeface="Segoe UI Emoji" panose="020B0502040204020203" pitchFamily="34" charset="0"/>
              </a:rPr>
              <a:t>State Licensing Rules and Regulations</a:t>
            </a:r>
          </a:p>
          <a:p>
            <a:r>
              <a:rPr lang="en-US" dirty="0">
                <a:latin typeface="Segoe UI Emoji" panose="020B0502040204020203" pitchFamily="34" charset="0"/>
                <a:ea typeface="Segoe UI Emoji" panose="020B0502040204020203" pitchFamily="34" charset="0"/>
              </a:rPr>
              <a:t>All staff members are expected to be knowledgeable in State Licensing Rules and Regulations for Child Care and are expected to take the Arkansas New Staff Orientation Training within the first sixty days of employment, and to follow all procedures as outlined in the Arkansas Department of Human Services Division of Child Care and Early Childhood Education Guide for Minimum Licensing Requirements for Child Care Centers. Failure to comply may result in disciplinary action, up to and including termination.</a:t>
            </a:r>
          </a:p>
        </p:txBody>
      </p:sp>
      <p:sp>
        <p:nvSpPr>
          <p:cNvPr id="8" name="Rectangle 7">
            <a:extLst>
              <a:ext uri="{FF2B5EF4-FFF2-40B4-BE49-F238E27FC236}">
                <a16:creationId xmlns:a16="http://schemas.microsoft.com/office/drawing/2014/main" id="{DE9A80E2-EC1C-42F8-B445-0ABFDAEDCFDF}"/>
              </a:ext>
            </a:extLst>
          </p:cNvPr>
          <p:cNvSpPr/>
          <p:nvPr/>
        </p:nvSpPr>
        <p:spPr>
          <a:xfrm>
            <a:off x="355366" y="180102"/>
            <a:ext cx="6551985"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Amasis MT Pro Medium" panose="02040604050005020304" pitchFamily="18" charset="0"/>
              </a:rPr>
              <a:t>Statements of Policy</a:t>
            </a:r>
          </a:p>
        </p:txBody>
      </p:sp>
    </p:spTree>
    <p:extLst>
      <p:ext uri="{BB962C8B-B14F-4D97-AF65-F5344CB8AC3E}">
        <p14:creationId xmlns:p14="http://schemas.microsoft.com/office/powerpoint/2010/main" val="77389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548397D-0D67-4929-B630-B90B3440FD86}"/>
              </a:ext>
            </a:extLst>
          </p:cNvPr>
          <p:cNvGraphicFramePr>
            <a:graphicFrameLocks noGrp="1"/>
          </p:cNvGraphicFramePr>
          <p:nvPr>
            <p:extLst>
              <p:ext uri="{D42A27DB-BD31-4B8C-83A1-F6EECF244321}">
                <p14:modId xmlns:p14="http://schemas.microsoft.com/office/powerpoint/2010/main" val="1498842761"/>
              </p:ext>
            </p:extLst>
          </p:nvPr>
        </p:nvGraphicFramePr>
        <p:xfrm>
          <a:off x="152400" y="355600"/>
          <a:ext cx="11724640" cy="5867400"/>
        </p:xfrm>
        <a:graphic>
          <a:graphicData uri="http://schemas.openxmlformats.org/drawingml/2006/table">
            <a:tbl>
              <a:tblPr firstRow="1" bandRow="1">
                <a:tableStyleId>{5C22544A-7EE6-4342-B048-85BDC9FD1C3A}</a:tableStyleId>
              </a:tblPr>
              <a:tblGrid>
                <a:gridCol w="3870960">
                  <a:extLst>
                    <a:ext uri="{9D8B030D-6E8A-4147-A177-3AD203B41FA5}">
                      <a16:colId xmlns:a16="http://schemas.microsoft.com/office/drawing/2014/main" val="1799492968"/>
                    </a:ext>
                  </a:extLst>
                </a:gridCol>
                <a:gridCol w="7853680">
                  <a:extLst>
                    <a:ext uri="{9D8B030D-6E8A-4147-A177-3AD203B41FA5}">
                      <a16:colId xmlns:a16="http://schemas.microsoft.com/office/drawing/2014/main" val="889583551"/>
                    </a:ext>
                  </a:extLst>
                </a:gridCol>
              </a:tblGrid>
              <a:tr h="734906">
                <a:tc>
                  <a:txBody>
                    <a:bodyPr/>
                    <a:lstStyle/>
                    <a:p>
                      <a:r>
                        <a:rPr lang="en-US" sz="2000" b="1" u="sng" dirty="0">
                          <a:solidFill>
                            <a:schemeClr val="tx1"/>
                          </a:solidFill>
                          <a:latin typeface="Amasis MT Pro Medium" panose="02040604050005020304" pitchFamily="18" charset="0"/>
                          <a:ea typeface="Segoe UI Emoji" panose="020B0502040204020203" pitchFamily="34" charset="0"/>
                        </a:rPr>
                        <a:t>Your Health and Your Job </a:t>
                      </a:r>
                    </a:p>
                    <a:p>
                      <a:r>
                        <a:rPr lang="en-US" sz="1700" b="0" dirty="0">
                          <a:solidFill>
                            <a:schemeClr val="tx1"/>
                          </a:solidFill>
                          <a:latin typeface="Segoe UI Emoji" panose="020B0502040204020203" pitchFamily="34" charset="0"/>
                          <a:ea typeface="Segoe UI Emoji" panose="020B0502040204020203" pitchFamily="34" charset="0"/>
                        </a:rPr>
                        <a:t>Staying healthy is good for you, for the children in the center, and for your fellow staff. The children in your care depend on you and miss you when you are absent. Please take precautions to stay healthy and maintain a good attendance record. Effective precautionary habits include proper personal hygiene, thorough hand washing, healthy diet, and plenty of rest. To protect the children in the center and your fellow staff members, you cannot come to work if you have a contagious disease or an illness that impairs your working ability; for this reason, if you have been absent for three (3) or more consecutive days due to an injury or an illness, you must provide the Director with a physician's release before returning to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u="sng" dirty="0">
                          <a:solidFill>
                            <a:schemeClr val="tx1"/>
                          </a:solidFill>
                          <a:latin typeface="Amasis MT Pro Medium" panose="02040604050005020304" pitchFamily="18" charset="0"/>
                          <a:ea typeface="Segoe UI Emoji" panose="020B0502040204020203" pitchFamily="34" charset="0"/>
                        </a:rPr>
                        <a:t>Social Media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Staff is not permitted to engage any social media (Facebook, Twitter, LinkedIn, etc., during working hours at the center. Your online behavior must reflect the same standards of professionalism, respect, and integrity as your face-to-face communications. When using personal social media sites, if you identify yourself as an employee of DREAM you must remember that you have associated yourself with this business, your colleagues, and our school community; therefore, you must ensure that any associated content is consistent with the mission and work of DREAM. Staff who have identified themselves as associated with DREAM should use the following disclaimer on personal social media sites, including blogs, “The views on this site are my own and do not necessarily represent the views, opinions, vision or strategies of DREAM.”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Even with the most stringent privacy settings, when posting online comments that are related to school, students, families or the district, even in a personal capacity, staff should act as if all comments/postings are in the public domain.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Use caution when posting any comment and/or images to the internet that may reflect negatively on your professional image. Be advised that failure to adhere to these guidelines may result in disciplinary action. </a:t>
                      </a:r>
                      <a:r>
                        <a:rPr lang="en-US" b="0" dirty="0"/>
                        <a:t>guidelines </a:t>
                      </a:r>
                      <a:r>
                        <a:rPr lang="en-US" dirty="0"/>
                        <a:t>may result in disciplinary 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008393"/>
                  </a:ext>
                </a:extLst>
              </a:tr>
            </a:tbl>
          </a:graphicData>
        </a:graphic>
      </p:graphicFrame>
    </p:spTree>
    <p:extLst>
      <p:ext uri="{BB962C8B-B14F-4D97-AF65-F5344CB8AC3E}">
        <p14:creationId xmlns:p14="http://schemas.microsoft.com/office/powerpoint/2010/main" val="51376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46A48-07B3-4508-87CE-2447BAEB77CE}"/>
              </a:ext>
            </a:extLst>
          </p:cNvPr>
          <p:cNvSpPr txBox="1"/>
          <p:nvPr/>
        </p:nvSpPr>
        <p:spPr>
          <a:xfrm>
            <a:off x="137160" y="182880"/>
            <a:ext cx="10439400" cy="7325082"/>
          </a:xfrm>
          <a:prstGeom prst="rect">
            <a:avLst/>
          </a:prstGeom>
          <a:noFill/>
        </p:spPr>
        <p:txBody>
          <a:bodyPr wrap="square" rtlCol="0">
            <a:spAutoFit/>
          </a:bodyPr>
          <a:lstStyle/>
          <a:p>
            <a:r>
              <a:rPr lang="en-US" sz="2000" b="1" u="sng" dirty="0">
                <a:latin typeface="Amasis MT Pro Medium" panose="02040604050005020304" pitchFamily="18" charset="0"/>
                <a:ea typeface="Segoe UI Emoji" panose="020B0502040204020203" pitchFamily="34" charset="0"/>
              </a:rPr>
              <a:t>Electronic Devices and Phone Use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Cell phones and ear devices (Bluetooth, headsets) are not permitted during work hours. The office phone should be used to make any calls to parents regarding children of the center.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Except in the case of an actual emergency, teachers and other staff assigned to a classroom or playground and who otherwise supervise students during work time are prohibited from using cellular telephones during work time. This includes, but is not limited to, talking on the cellular telephone, texting, using the internet, checking email, posting to social media, playing games and/or listening to music. In addition, the cellular telephone must be in a silent or vibrate mode at all times during work hours.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DREAM staff is </a:t>
            </a:r>
            <a:r>
              <a:rPr lang="en-US" b="1" dirty="0">
                <a:latin typeface="Segoe UI Emoji" panose="020B0502040204020203" pitchFamily="34" charset="0"/>
                <a:ea typeface="Segoe UI Emoji" panose="020B0502040204020203" pitchFamily="34" charset="0"/>
              </a:rPr>
              <a:t>ONLY </a:t>
            </a:r>
            <a:r>
              <a:rPr lang="en-US" dirty="0">
                <a:latin typeface="Segoe UI Emoji" panose="020B0502040204020203" pitchFamily="34" charset="0"/>
                <a:ea typeface="Segoe UI Emoji" panose="020B0502040204020203" pitchFamily="34" charset="0"/>
              </a:rPr>
              <a:t>permitted to use camera phones or other picture taking or image generating devices for the purpose of work sampling documentation and program advertisement only. </a:t>
            </a: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No images taken by an employee in the course and scope of their employment may be used, printed, copied, scanned, e-mailed, posted, shared or distributed in any manner without the express, written approval of the DREAM Director. Example: This prohibition includes posting photos on personal web sites, such as Facebook, Instagram, Snapchat, Tik Tok or other such sites. Texting or e-mailing images to friends, colleagues or parents of children is also prohibited. Failure to adhere to the above electronic device and phone use policies will result in immediate termination.</a:t>
            </a:r>
          </a:p>
          <a:p>
            <a:endParaRPr lang="en-US" dirty="0"/>
          </a:p>
          <a:p>
            <a:endParaRPr lang="en-US" dirty="0"/>
          </a:p>
          <a:p>
            <a:endParaRPr lang="en-US" dirty="0"/>
          </a:p>
          <a:p>
            <a:endParaRPr lang="en-US" dirty="0"/>
          </a:p>
        </p:txBody>
      </p:sp>
      <p:pic>
        <p:nvPicPr>
          <p:cNvPr id="4" name="Picture 3" descr="Icon&#10;&#10;Description automatically generated">
            <a:extLst>
              <a:ext uri="{FF2B5EF4-FFF2-40B4-BE49-F238E27FC236}">
                <a16:creationId xmlns:a16="http://schemas.microsoft.com/office/drawing/2014/main" id="{4A13F26B-282C-47EA-B4AD-03700128A0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77120" y="294640"/>
            <a:ext cx="2077720" cy="2621280"/>
          </a:xfrm>
          <a:prstGeom prst="rect">
            <a:avLst/>
          </a:prstGeom>
        </p:spPr>
      </p:pic>
    </p:spTree>
    <p:extLst>
      <p:ext uri="{BB962C8B-B14F-4D97-AF65-F5344CB8AC3E}">
        <p14:creationId xmlns:p14="http://schemas.microsoft.com/office/powerpoint/2010/main" val="71880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8D2F512-0459-492D-8151-9B1E5ABC5E05}"/>
              </a:ext>
            </a:extLst>
          </p:cNvPr>
          <p:cNvGraphicFramePr>
            <a:graphicFrameLocks noGrp="1"/>
          </p:cNvGraphicFramePr>
          <p:nvPr>
            <p:extLst>
              <p:ext uri="{D42A27DB-BD31-4B8C-83A1-F6EECF244321}">
                <p14:modId xmlns:p14="http://schemas.microsoft.com/office/powerpoint/2010/main" val="4074787822"/>
              </p:ext>
            </p:extLst>
          </p:nvPr>
        </p:nvGraphicFramePr>
        <p:xfrm>
          <a:off x="157480" y="132080"/>
          <a:ext cx="11877040" cy="6217920"/>
        </p:xfrm>
        <a:graphic>
          <a:graphicData uri="http://schemas.openxmlformats.org/drawingml/2006/table">
            <a:tbl>
              <a:tblPr firstRow="1" bandRow="1">
                <a:tableStyleId>{5C22544A-7EE6-4342-B048-85BDC9FD1C3A}</a:tableStyleId>
              </a:tblPr>
              <a:tblGrid>
                <a:gridCol w="4704080">
                  <a:extLst>
                    <a:ext uri="{9D8B030D-6E8A-4147-A177-3AD203B41FA5}">
                      <a16:colId xmlns:a16="http://schemas.microsoft.com/office/drawing/2014/main" val="2955572171"/>
                    </a:ext>
                  </a:extLst>
                </a:gridCol>
                <a:gridCol w="7172960">
                  <a:extLst>
                    <a:ext uri="{9D8B030D-6E8A-4147-A177-3AD203B41FA5}">
                      <a16:colId xmlns:a16="http://schemas.microsoft.com/office/drawing/2014/main" val="1807377553"/>
                    </a:ext>
                  </a:extLst>
                </a:gridCol>
              </a:tblGrid>
              <a:tr h="5862320">
                <a:tc>
                  <a:txBody>
                    <a:bodyPr/>
                    <a:lstStyle/>
                    <a:p>
                      <a:r>
                        <a:rPr lang="en-US" sz="2000" b="1" u="sng" dirty="0">
                          <a:solidFill>
                            <a:schemeClr val="tx1"/>
                          </a:solidFill>
                          <a:latin typeface="Amasis MT Pro Medium" panose="02040604050005020304" pitchFamily="18" charset="0"/>
                        </a:rPr>
                        <a:t>Per</a:t>
                      </a:r>
                      <a:r>
                        <a:rPr lang="en-US" sz="2000" b="1" u="sng" dirty="0">
                          <a:solidFill>
                            <a:schemeClr val="tx1"/>
                          </a:solidFill>
                          <a:latin typeface="Amasis MT Pro Medium" panose="02040604050005020304" pitchFamily="18" charset="0"/>
                          <a:ea typeface="Segoe UI Emoji" panose="020B0502040204020203" pitchFamily="34" charset="0"/>
                        </a:rPr>
                        <a:t>sonal Appearance and Dress </a:t>
                      </a:r>
                    </a:p>
                    <a:p>
                      <a:r>
                        <a:rPr lang="en-US" b="0" dirty="0">
                          <a:solidFill>
                            <a:schemeClr val="tx1"/>
                          </a:solidFill>
                          <a:latin typeface="Segoe UI Emoji" panose="020B0502040204020203" pitchFamily="34" charset="0"/>
                          <a:ea typeface="Segoe UI Emoji" panose="020B0502040204020203" pitchFamily="34" charset="0"/>
                        </a:rPr>
                        <a:t>Your personal appearance is a reflection of a successful mindset about your employment at DREAM. You should choose work clothing that is clean, neat and well-groomed which also allows you to move more freely and comfortably while interacting with the children. </a:t>
                      </a:r>
                    </a:p>
                    <a:p>
                      <a:endParaRPr lang="en-US" b="1" u="sng" dirty="0">
                        <a:solidFill>
                          <a:schemeClr val="tx1"/>
                        </a:solidFill>
                        <a:latin typeface="Amasis MT Pro Medium" panose="02040604050005020304" pitchFamily="18" charset="0"/>
                        <a:ea typeface="Segoe UI Emoji" panose="020B0502040204020203" pitchFamily="34" charset="0"/>
                      </a:endParaRPr>
                    </a:p>
                    <a:p>
                      <a:r>
                        <a:rPr lang="en-US" sz="2000" b="1" u="sng" dirty="0">
                          <a:solidFill>
                            <a:schemeClr val="tx1"/>
                          </a:solidFill>
                          <a:latin typeface="Amasis MT Pro Medium" panose="02040604050005020304" pitchFamily="18" charset="0"/>
                          <a:ea typeface="Segoe UI Emoji" panose="020B0502040204020203" pitchFamily="34" charset="0"/>
                        </a:rPr>
                        <a:t>Rest Periods </a:t>
                      </a:r>
                    </a:p>
                    <a:p>
                      <a:r>
                        <a:rPr lang="en-US" b="0" dirty="0">
                          <a:solidFill>
                            <a:schemeClr val="tx1"/>
                          </a:solidFill>
                          <a:latin typeface="Segoe UI Emoji" panose="020B0502040204020203" pitchFamily="34" charset="0"/>
                          <a:ea typeface="Segoe UI Emoji" panose="020B0502040204020203" pitchFamily="34" charset="0"/>
                        </a:rPr>
                        <a:t>Personal breaks during the day are paid time and do not require you to sign-in or sign-out on the time sheet. However, please do not leave children unattended; get someone to care for your class.</a:t>
                      </a:r>
                      <a:endParaRPr lang="en-US" b="0" dirty="0"/>
                    </a:p>
                    <a:p>
                      <a:endParaRPr lang="en-US" b="0" dirty="0"/>
                    </a:p>
                    <a:p>
                      <a:r>
                        <a:rPr lang="en-US" sz="2000" b="1" dirty="0">
                          <a:solidFill>
                            <a:schemeClr val="tx1"/>
                          </a:solidFill>
                          <a:latin typeface="Amasis MT Pro Medium" panose="02040604050005020304" pitchFamily="18" charset="0"/>
                          <a:ea typeface="Segoe UI Emoji" panose="020B0502040204020203" pitchFamily="34" charset="0"/>
                        </a:rPr>
                        <a:t>Cla</a:t>
                      </a:r>
                      <a:r>
                        <a:rPr lang="en-US" sz="2000" b="1" u="sng" dirty="0">
                          <a:solidFill>
                            <a:schemeClr val="tx1"/>
                          </a:solidFill>
                          <a:latin typeface="Amasis MT Pro Medium" panose="02040604050005020304" pitchFamily="18" charset="0"/>
                          <a:ea typeface="Segoe UI Emoji" panose="020B0502040204020203" pitchFamily="34" charset="0"/>
                        </a:rPr>
                        <a:t>ssroom Materials and Supplies </a:t>
                      </a:r>
                    </a:p>
                    <a:p>
                      <a:r>
                        <a:rPr lang="en-US" b="0" dirty="0">
                          <a:solidFill>
                            <a:schemeClr val="tx1"/>
                          </a:solidFill>
                          <a:latin typeface="Segoe UI Emoji" panose="020B0502040204020203" pitchFamily="34" charset="0"/>
                          <a:ea typeface="Segoe UI Emoji" panose="020B0502040204020203" pitchFamily="34" charset="0"/>
                        </a:rPr>
                        <a:t>Materials and supplies that you need in the classroom will be provided by the center. When you have a need for special materials, request them from the Director. </a:t>
                      </a:r>
                    </a:p>
                    <a:p>
                      <a:endParaRPr lang="en-US" b="0" dirty="0">
                        <a:solidFill>
                          <a:schemeClr val="tx1"/>
                        </a:solidFill>
                        <a:latin typeface="Segoe UI Emoji" panose="020B0502040204020203" pitchFamily="34" charset="0"/>
                        <a:ea typeface="Segoe UI Emoj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solidFill>
                            <a:schemeClr val="tx1"/>
                          </a:solidFill>
                          <a:latin typeface="Amasis MT Pro Medium" panose="02040604050005020304" pitchFamily="18" charset="0"/>
                          <a:ea typeface="Segoe UI Emoji" panose="020B0502040204020203" pitchFamily="34" charset="0"/>
                        </a:rPr>
                        <a:t>Staff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Segoe UI Emoji" panose="020B0502040204020203" pitchFamily="34" charset="0"/>
                          <a:ea typeface="Segoe UI Emoji" panose="020B0502040204020203" pitchFamily="34" charset="0"/>
                        </a:rPr>
                        <a:t>Communication is a vital part of childcare. The Director will conduct staff meetings on a regular basis to keep you informed of the important issues affecting you and the center, share general information, new policies and procedures, and for to review current state licensing guidelines. Staff meetings are MANDATORY and very important for employees to attend. Staff meeting and trainings will be scheduled according to the DREAM School Calendar in advance to offer staff advance notice.</a:t>
                      </a:r>
                    </a:p>
                    <a:p>
                      <a:endParaRPr lang="en-US" sz="2000" b="1" dirty="0">
                        <a:latin typeface="Amasis MT Pro Medium" panose="02040604050005020304" pitchFamily="18" charset="0"/>
                      </a:endParaRPr>
                    </a:p>
                    <a:p>
                      <a:r>
                        <a:rPr lang="en-US" sz="2000" b="1" u="sng" dirty="0">
                          <a:solidFill>
                            <a:schemeClr val="tx1"/>
                          </a:solidFill>
                          <a:latin typeface="Amasis MT Pro Medium" panose="02040604050005020304" pitchFamily="18" charset="0"/>
                          <a:ea typeface="Segoe UI Emoji" panose="020B0502040204020203" pitchFamily="34" charset="0"/>
                        </a:rPr>
                        <a:t>Comments and Concerns </a:t>
                      </a:r>
                    </a:p>
                    <a:p>
                      <a:r>
                        <a:rPr lang="en-US" b="0" dirty="0">
                          <a:solidFill>
                            <a:schemeClr val="tx1"/>
                          </a:solidFill>
                          <a:latin typeface="Segoe UI Emoji" panose="020B0502040204020203" pitchFamily="34" charset="0"/>
                          <a:ea typeface="Segoe UI Emoji" panose="020B0502040204020203" pitchFamily="34" charset="0"/>
                        </a:rPr>
                        <a:t>DREAM wants employees to express comments or concerns in a professional manner; likewise, DREAM will respond to comments and concerns in a professional manner. To address and resolve comments and concerns in a timely manner, speak with the Director, or place your concerns in the SUGGESTION BOX located near the time clock in your facility. The Director is in charge of the overall operation at DREAM. Please feel free to speak to the Director about any work-related complaint, concern or problem of any kind. By following these guidelines, you and the center will be able to maintain the professional image that has been achieved through the combined efforts of everyone at th</a:t>
                      </a:r>
                      <a:r>
                        <a:rPr lang="en-US" b="0" dirty="0">
                          <a:solidFill>
                            <a:schemeClr val="tx1"/>
                          </a:solidFill>
                        </a:rPr>
                        <a:t>e center.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499181"/>
                  </a:ext>
                </a:extLst>
              </a:tr>
            </a:tbl>
          </a:graphicData>
        </a:graphic>
      </p:graphicFrame>
    </p:spTree>
    <p:extLst>
      <p:ext uri="{BB962C8B-B14F-4D97-AF65-F5344CB8AC3E}">
        <p14:creationId xmlns:p14="http://schemas.microsoft.com/office/powerpoint/2010/main" val="201889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C07D7FD-BE72-4150-87FB-9B2A5074B0AD}"/>
              </a:ext>
            </a:extLst>
          </p:cNvPr>
          <p:cNvGraphicFramePr>
            <a:graphicFrameLocks noGrp="1"/>
          </p:cNvGraphicFramePr>
          <p:nvPr>
            <p:extLst>
              <p:ext uri="{D42A27DB-BD31-4B8C-83A1-F6EECF244321}">
                <p14:modId xmlns:p14="http://schemas.microsoft.com/office/powerpoint/2010/main" val="3369316639"/>
              </p:ext>
            </p:extLst>
          </p:nvPr>
        </p:nvGraphicFramePr>
        <p:xfrm>
          <a:off x="345439" y="203200"/>
          <a:ext cx="5881189" cy="6004560"/>
        </p:xfrm>
        <a:graphic>
          <a:graphicData uri="http://schemas.openxmlformats.org/drawingml/2006/table">
            <a:tbl>
              <a:tblPr firstRow="1" bandRow="1">
                <a:tableStyleId>{5C22544A-7EE6-4342-B048-85BDC9FD1C3A}</a:tableStyleId>
              </a:tblPr>
              <a:tblGrid>
                <a:gridCol w="5881189">
                  <a:extLst>
                    <a:ext uri="{9D8B030D-6E8A-4147-A177-3AD203B41FA5}">
                      <a16:colId xmlns:a16="http://schemas.microsoft.com/office/drawing/2014/main" val="796826105"/>
                    </a:ext>
                  </a:extLst>
                </a:gridCol>
              </a:tblGrid>
              <a:tr h="6004560">
                <a:tc>
                  <a:txBody>
                    <a:bodyPr/>
                    <a:lstStyle/>
                    <a:p>
                      <a:r>
                        <a:rPr lang="en-US" sz="2000" b="1" u="sng" dirty="0">
                          <a:solidFill>
                            <a:schemeClr val="tx1"/>
                          </a:solidFill>
                          <a:latin typeface="Amasis MT Pro" panose="02040504050005020304" pitchFamily="18" charset="0"/>
                          <a:ea typeface="Segoe UI Emoji" panose="020B0502040204020203" pitchFamily="34" charset="0"/>
                        </a:rPr>
                        <a:t>Smoking </a:t>
                      </a:r>
                    </a:p>
                    <a:p>
                      <a:r>
                        <a:rPr lang="en-US" b="0" dirty="0">
                          <a:solidFill>
                            <a:schemeClr val="tx1"/>
                          </a:solidFill>
                          <a:latin typeface="Segoe UI Emoji" panose="020B0502040204020203" pitchFamily="34" charset="0"/>
                          <a:ea typeface="Segoe UI Emoji" panose="020B0502040204020203" pitchFamily="34" charset="0"/>
                        </a:rPr>
                        <a:t>Smoking is prohibited at all times in the center. Staff, parents and visitors entering the center are asked to comply with this policy.</a:t>
                      </a:r>
                      <a:r>
                        <a:rPr lang="en-US" dirty="0">
                          <a:solidFill>
                            <a:schemeClr val="tx1"/>
                          </a:solidFill>
                          <a:latin typeface="Segoe UI Emoji" panose="020B0502040204020203" pitchFamily="34" charset="0"/>
                          <a:ea typeface="Segoe UI Emoji" panose="020B0502040204020203" pitchFamily="34" charset="0"/>
                        </a:rPr>
                        <a:t> </a:t>
                      </a:r>
                    </a:p>
                    <a:p>
                      <a:endParaRPr lang="en-US" dirty="0">
                        <a:solidFill>
                          <a:schemeClr val="tx1"/>
                        </a:solidFill>
                        <a:latin typeface="Segoe UI Emoji" panose="020B0502040204020203" pitchFamily="34" charset="0"/>
                        <a:ea typeface="Segoe UI Emoji" panose="020B0502040204020203" pitchFamily="34" charset="0"/>
                      </a:endParaRPr>
                    </a:p>
                    <a:p>
                      <a:endParaRPr lang="en-US" sz="2000" b="1" u="sng" dirty="0">
                        <a:solidFill>
                          <a:schemeClr val="tx1"/>
                        </a:solidFill>
                        <a:latin typeface="Segoe UI Emoji" panose="020B0502040204020203" pitchFamily="34" charset="0"/>
                        <a:ea typeface="Segoe UI Emoji" panose="020B0502040204020203" pitchFamily="34" charset="0"/>
                      </a:endParaRPr>
                    </a:p>
                    <a:p>
                      <a:r>
                        <a:rPr lang="en-US" sz="2000" b="1" u="sng" dirty="0">
                          <a:solidFill>
                            <a:schemeClr val="tx1"/>
                          </a:solidFill>
                          <a:latin typeface="Amasis MT Pro" panose="02040504050005020304" pitchFamily="18" charset="0"/>
                          <a:ea typeface="Segoe UI Emoji" panose="020B0502040204020203" pitchFamily="34" charset="0"/>
                        </a:rPr>
                        <a:t>Use of Business Telephone </a:t>
                      </a:r>
                    </a:p>
                    <a:p>
                      <a:r>
                        <a:rPr lang="en-US" b="0" dirty="0">
                          <a:solidFill>
                            <a:schemeClr val="tx1"/>
                          </a:solidFill>
                          <a:latin typeface="Segoe UI Emoji" panose="020B0502040204020203" pitchFamily="34" charset="0"/>
                          <a:ea typeface="Segoe UI Emoji" panose="020B0502040204020203" pitchFamily="34" charset="0"/>
                        </a:rPr>
                        <a:t>The telephone in the center is for business use and must be available for business calls only. In the event that you should receive an emergency call, you will be notified immediately. For non-emergency calls, a message will be taken for you, and you can return the call during your break. You are requested to keep all personal calls to a minimum.</a:t>
                      </a:r>
                    </a:p>
                  </a:txBody>
                  <a:tcPr>
                    <a:solidFill>
                      <a:schemeClr val="bg1"/>
                    </a:solidFill>
                  </a:tcPr>
                </a:tc>
                <a:extLst>
                  <a:ext uri="{0D108BD9-81ED-4DB2-BD59-A6C34878D82A}">
                    <a16:rowId xmlns:a16="http://schemas.microsoft.com/office/drawing/2014/main" val="3301922174"/>
                  </a:ext>
                </a:extLst>
              </a:tr>
            </a:tbl>
          </a:graphicData>
        </a:graphic>
      </p:graphicFrame>
      <p:pic>
        <p:nvPicPr>
          <p:cNvPr id="5" name="Picture 4" descr="A group of children playing in a pool&#10;&#10;Description automatically generated with medium confidence">
            <a:extLst>
              <a:ext uri="{FF2B5EF4-FFF2-40B4-BE49-F238E27FC236}">
                <a16:creationId xmlns:a16="http://schemas.microsoft.com/office/drawing/2014/main" id="{31FB79E4-B8AD-28B8-6020-18D056DB6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737" y="348343"/>
            <a:ext cx="3926681" cy="5279571"/>
          </a:xfrm>
          <a:prstGeom prst="rect">
            <a:avLst/>
          </a:prstGeom>
          <a:ln>
            <a:noFill/>
          </a:ln>
          <a:effectLst>
            <a:softEdge rad="112500"/>
          </a:effectLst>
        </p:spPr>
      </p:pic>
    </p:spTree>
    <p:extLst>
      <p:ext uri="{BB962C8B-B14F-4D97-AF65-F5344CB8AC3E}">
        <p14:creationId xmlns:p14="http://schemas.microsoft.com/office/powerpoint/2010/main" val="2107317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22FA2C-2266-4310-8572-A787865D6BBA}"/>
              </a:ext>
            </a:extLst>
          </p:cNvPr>
          <p:cNvGraphicFramePr>
            <a:graphicFrameLocks noGrp="1"/>
          </p:cNvGraphicFramePr>
          <p:nvPr>
            <p:extLst>
              <p:ext uri="{D42A27DB-BD31-4B8C-83A1-F6EECF244321}">
                <p14:modId xmlns:p14="http://schemas.microsoft.com/office/powerpoint/2010/main" val="1660817557"/>
              </p:ext>
            </p:extLst>
          </p:nvPr>
        </p:nvGraphicFramePr>
        <p:xfrm>
          <a:off x="193040" y="121920"/>
          <a:ext cx="11907520" cy="6461760"/>
        </p:xfrm>
        <a:graphic>
          <a:graphicData uri="http://schemas.openxmlformats.org/drawingml/2006/table">
            <a:tbl>
              <a:tblPr firstRow="1" bandRow="1">
                <a:tableStyleId>{5C22544A-7EE6-4342-B048-85BDC9FD1C3A}</a:tableStyleId>
              </a:tblPr>
              <a:tblGrid>
                <a:gridCol w="5511004">
                  <a:extLst>
                    <a:ext uri="{9D8B030D-6E8A-4147-A177-3AD203B41FA5}">
                      <a16:colId xmlns:a16="http://schemas.microsoft.com/office/drawing/2014/main" val="3311202294"/>
                    </a:ext>
                  </a:extLst>
                </a:gridCol>
                <a:gridCol w="6396516">
                  <a:extLst>
                    <a:ext uri="{9D8B030D-6E8A-4147-A177-3AD203B41FA5}">
                      <a16:colId xmlns:a16="http://schemas.microsoft.com/office/drawing/2014/main" val="1856524135"/>
                    </a:ext>
                  </a:extLst>
                </a:gridCol>
              </a:tblGrid>
              <a:tr h="968586">
                <a:tc>
                  <a:txBody>
                    <a:bodyPr/>
                    <a:lstStyle/>
                    <a:p>
                      <a:r>
                        <a:rPr lang="en-US" sz="1800" b="1" u="sng" dirty="0">
                          <a:solidFill>
                            <a:schemeClr val="tx1"/>
                          </a:solidFill>
                          <a:latin typeface="Amasis MT Pro" panose="02040504050005020304" pitchFamily="18" charset="0"/>
                          <a:ea typeface="Segoe UI Emoji" panose="020B0502040204020203" pitchFamily="34" charset="0"/>
                        </a:rPr>
                        <a:t>Corrective Action </a:t>
                      </a:r>
                    </a:p>
                    <a:p>
                      <a:r>
                        <a:rPr lang="en-US" sz="1600" b="0" dirty="0">
                          <a:solidFill>
                            <a:schemeClr val="tx1"/>
                          </a:solidFill>
                          <a:latin typeface="Segoe UI Emoji" panose="020B0502040204020203" pitchFamily="34" charset="0"/>
                          <a:ea typeface="Segoe UI Emoji" panose="020B0502040204020203" pitchFamily="34" charset="0"/>
                        </a:rPr>
                        <a:t>The center is a business that pursues excellence and therefore insists on high standards of conduct and performance by all employees. The center’s policies and procedures are designed to create a positive work environment for all employees. The purpose of constructive discipline is to ensure that uniform and consistent standards are applied to all employees. It is our goal to communicate conduct that is considered unacceptable, and to be clear about the corrective action required to hopefully bring about compliance. Disciplinary options include coaching, documented counseling, written reprimands or termination. The nature and severity of the violation will be considered in choosing the appropriate disciplinary options, and any action taken is done so at the sole discretion of the director. The director will investigate the facts and any special circumstances before making a disciplinary decision resulting in termination. The center’s goal and emphasis is to communicate openly regarding employee conduct and to encourage change, where appropriate, to acceptable standards. The center maintains the policy that any individual's employment can be terminated for any reason, with or without cause or notice, at any time at the option of the employee or DREAM.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u="sng" dirty="0">
                          <a:solidFill>
                            <a:schemeClr val="tx1"/>
                          </a:solidFill>
                          <a:latin typeface="Amasis MT Pro" panose="02040504050005020304" pitchFamily="18" charset="0"/>
                          <a:ea typeface="Segoe UI Emoji" panose="020B0502040204020203" pitchFamily="34" charset="0"/>
                        </a:rPr>
                        <a:t>Reasons for Corrective Action </a:t>
                      </a:r>
                    </a:p>
                    <a:p>
                      <a:r>
                        <a:rPr lang="en-US" sz="1600" b="0" dirty="0">
                          <a:solidFill>
                            <a:schemeClr val="tx1"/>
                          </a:solidFill>
                          <a:latin typeface="Segoe UI Emoji" panose="020B0502040204020203" pitchFamily="34" charset="0"/>
                          <a:ea typeface="Segoe UI Emoji" panose="020B0502040204020203" pitchFamily="34" charset="0"/>
                        </a:rPr>
                        <a:t>The following violations are examples of conduct that will result in disciplinary action up to and including termination of employment. This list is not comprehensive, therefore conduct inconsistent with the program’s standards that are not specifically mentioned here will also be subject to disciplinary action. </a:t>
                      </a:r>
                    </a:p>
                    <a:p>
                      <a:endParaRPr lang="en-US" sz="1600" b="0" dirty="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Leaving children unattended</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Negligence or carelessness in caring for children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Inappropriate discipline of a child, including isolation, verbal abuse, spanking, pulling hair or any other rough or inappropriate handling.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Witnessing inappropriate discipline of a child and not reporting it.</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Taking properties or monies that belong to the Center or to other people.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Dishonesty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Causing an accident while driving DREAM vans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Possession, sale or use of alcohol or illegal drugs while on the center property.</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Reporting to work having in your body drugs and/or intoxicating beverages.</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Engaging in horseplay, harassment, or other behavior disruptive to children, coworkers, or the safe and efficient operation of the center. </a:t>
                      </a:r>
                    </a:p>
                    <a:p>
                      <a:pPr marL="285750" indent="-285750">
                        <a:buFont typeface="Arial" panose="020B0604020202020204" pitchFamily="34" charset="0"/>
                        <a:buChar char="•"/>
                      </a:pPr>
                      <a:r>
                        <a:rPr lang="en-US" sz="1600" b="0" dirty="0">
                          <a:solidFill>
                            <a:schemeClr val="tx1"/>
                          </a:solidFill>
                          <a:latin typeface="Segoe UI Emoji" panose="020B0502040204020203" pitchFamily="34" charset="0"/>
                          <a:ea typeface="Segoe UI Emoji" panose="020B0502040204020203" pitchFamily="34" charset="0"/>
                        </a:rPr>
                        <a:t>Use of abusive or threatening language towards co-workers, children, parents, or supervisors.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947367"/>
                  </a:ext>
                </a:extLst>
              </a:tr>
            </a:tbl>
          </a:graphicData>
        </a:graphic>
      </p:graphicFrame>
    </p:spTree>
    <p:extLst>
      <p:ext uri="{BB962C8B-B14F-4D97-AF65-F5344CB8AC3E}">
        <p14:creationId xmlns:p14="http://schemas.microsoft.com/office/powerpoint/2010/main" val="399445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2DB3219-CCA4-48B5-AF6F-5E656F7635B1}"/>
              </a:ext>
            </a:extLst>
          </p:cNvPr>
          <p:cNvGraphicFramePr>
            <a:graphicFrameLocks noGrp="1"/>
          </p:cNvGraphicFramePr>
          <p:nvPr>
            <p:extLst>
              <p:ext uri="{D42A27DB-BD31-4B8C-83A1-F6EECF244321}">
                <p14:modId xmlns:p14="http://schemas.microsoft.com/office/powerpoint/2010/main" val="2848584455"/>
              </p:ext>
            </p:extLst>
          </p:nvPr>
        </p:nvGraphicFramePr>
        <p:xfrm>
          <a:off x="375920" y="223520"/>
          <a:ext cx="10251440" cy="6126480"/>
        </p:xfrm>
        <a:graphic>
          <a:graphicData uri="http://schemas.openxmlformats.org/drawingml/2006/table">
            <a:tbl>
              <a:tblPr firstRow="1" bandRow="1">
                <a:tableStyleId>{5C22544A-7EE6-4342-B048-85BDC9FD1C3A}</a:tableStyleId>
              </a:tblPr>
              <a:tblGrid>
                <a:gridCol w="5280077">
                  <a:extLst>
                    <a:ext uri="{9D8B030D-6E8A-4147-A177-3AD203B41FA5}">
                      <a16:colId xmlns:a16="http://schemas.microsoft.com/office/drawing/2014/main" val="2736559699"/>
                    </a:ext>
                  </a:extLst>
                </a:gridCol>
                <a:gridCol w="660010">
                  <a:extLst>
                    <a:ext uri="{9D8B030D-6E8A-4147-A177-3AD203B41FA5}">
                      <a16:colId xmlns:a16="http://schemas.microsoft.com/office/drawing/2014/main" val="3740273613"/>
                    </a:ext>
                  </a:extLst>
                </a:gridCol>
                <a:gridCol w="4311353">
                  <a:extLst>
                    <a:ext uri="{9D8B030D-6E8A-4147-A177-3AD203B41FA5}">
                      <a16:colId xmlns:a16="http://schemas.microsoft.com/office/drawing/2014/main" val="4157530193"/>
                    </a:ext>
                  </a:extLst>
                </a:gridCol>
              </a:tblGrid>
              <a:tr h="6116320">
                <a:tc>
                  <a:txBody>
                    <a:bodyPr/>
                    <a:lstStyle/>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Fighting with or attempting to fight with or cause bodily harm to coworkers, parents, or anyone visiting the center. </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Possession of a weapon on center property Defacing, damaging or destroying center property. </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Insubordination or refusal to follow proper direction from the supervisor or director.</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Accusation or conviction of a crime related to the employee's or center's ability to perform effectively as a provider of childcare related services.</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Falsification of timesheets or completing timesheet for someone else. </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Falsifying official documents.</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Excessive absenteeism and tardiness.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US" sz="1800" b="0">
                        <a:solidFill>
                          <a:schemeClr val="tx1"/>
                        </a:solidFill>
                        <a:latin typeface="Segoe UI Emoji" panose="020B0502040204020203" pitchFamily="34" charset="0"/>
                        <a:ea typeface="Segoe UI Emoj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Failure to give prompt and satisfactory notice to the director for absences and tardiness, or failure to secure authorization from the director for absence. </a:t>
                      </a:r>
                    </a:p>
                    <a:p>
                      <a:pPr marL="285750" indent="-285750">
                        <a:buFont typeface="Arial" panose="020B0604020202020204" pitchFamily="34" charset="0"/>
                        <a:buChar char="•"/>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Any action that, in the opinion of management, is detrimental to the orderly operation of the business. </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Failure to adhere to the personal appearance standards.</a:t>
                      </a:r>
                    </a:p>
                    <a:p>
                      <a:pPr marL="0" indent="0">
                        <a:buFont typeface="Arial" panose="020B0604020202020204" pitchFamily="34" charset="0"/>
                        <a:buNone/>
                      </a:pPr>
                      <a:endParaRPr lang="en-US" sz="1800" b="0">
                        <a:solidFill>
                          <a:schemeClr val="tx1"/>
                        </a:solidFill>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r>
                        <a:rPr lang="en-US" sz="1800" b="0">
                          <a:solidFill>
                            <a:schemeClr val="tx1"/>
                          </a:solidFill>
                          <a:latin typeface="Segoe UI Emoji" panose="020B0502040204020203" pitchFamily="34" charset="0"/>
                          <a:ea typeface="Segoe UI Emoji" panose="020B0502040204020203" pitchFamily="34" charset="0"/>
                        </a:rPr>
                        <a:t>Unsatisfactory performance of assigned job responsibilities and duties. </a:t>
                      </a:r>
                    </a:p>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9841231"/>
                  </a:ext>
                </a:extLst>
              </a:tr>
            </a:tbl>
          </a:graphicData>
        </a:graphic>
      </p:graphicFrame>
    </p:spTree>
    <p:extLst>
      <p:ext uri="{BB962C8B-B14F-4D97-AF65-F5344CB8AC3E}">
        <p14:creationId xmlns:p14="http://schemas.microsoft.com/office/powerpoint/2010/main" val="265626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D3217A-E5BA-4F7C-A0E3-27C8B6D42E86}"/>
              </a:ext>
            </a:extLst>
          </p:cNvPr>
          <p:cNvSpPr txBox="1"/>
          <p:nvPr/>
        </p:nvSpPr>
        <p:spPr>
          <a:xfrm>
            <a:off x="111760" y="172720"/>
            <a:ext cx="5516880" cy="7848302"/>
          </a:xfrm>
          <a:prstGeom prst="rect">
            <a:avLst/>
          </a:prstGeom>
          <a:noFill/>
        </p:spPr>
        <p:txBody>
          <a:bodyPr wrap="square" rtlCol="0">
            <a:spAutoFit/>
          </a:bodyPr>
          <a:lstStyle/>
          <a:p>
            <a:r>
              <a:rPr lang="en-US" sz="2000" b="1" u="sng">
                <a:latin typeface="Amasis MT Pro Medium" panose="02040604050005020304" pitchFamily="18" charset="0"/>
                <a:ea typeface="Segoe UI Emoji" panose="020B0502040204020203" pitchFamily="34" charset="0"/>
              </a:rPr>
              <a:t>Corrective Action Steps </a:t>
            </a:r>
          </a:p>
          <a:p>
            <a:r>
              <a:rPr lang="en-US" sz="1600">
                <a:latin typeface="Segoe UI Emoji" panose="020B0502040204020203" pitchFamily="34" charset="0"/>
                <a:ea typeface="Segoe UI Emoji" panose="020B0502040204020203" pitchFamily="34" charset="0"/>
              </a:rPr>
              <a:t>If you are found in violation of any of these, the following procedures will be followed. Note, these are also examples and not comprehensive of conduct that could warrant disciplinary action: </a:t>
            </a:r>
          </a:p>
          <a:p>
            <a:endParaRPr lang="en-US" sz="1600">
              <a:latin typeface="Segoe UI Emoji" panose="020B0502040204020203" pitchFamily="34" charset="0"/>
              <a:ea typeface="Segoe UI Emoji" panose="020B0502040204020203" pitchFamily="34" charset="0"/>
            </a:endParaRPr>
          </a:p>
          <a:p>
            <a:pPr marL="342900" indent="-342900">
              <a:buAutoNum type="arabicPeriod"/>
            </a:pPr>
            <a:r>
              <a:rPr lang="en-US" sz="1600">
                <a:latin typeface="Segoe UI Emoji" panose="020B0502040204020203" pitchFamily="34" charset="0"/>
                <a:ea typeface="Segoe UI Emoji" panose="020B0502040204020203" pitchFamily="34" charset="0"/>
              </a:rPr>
              <a:t>Talking negatively about or sharing confidential information about the center and its operations to outsiders:</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 Oral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Written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1-5 days suspension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Dismissal </a:t>
            </a:r>
          </a:p>
          <a:p>
            <a:pPr marL="285750" indent="-285750">
              <a:buFont typeface="Arial" panose="020B0604020202020204" pitchFamily="34" charset="0"/>
              <a:buChar char="•"/>
            </a:pPr>
            <a:endParaRPr lang="en-US" sz="1600">
              <a:latin typeface="Segoe UI Emoji" panose="020B0502040204020203" pitchFamily="34" charset="0"/>
              <a:ea typeface="Segoe UI Emoji" panose="020B0502040204020203" pitchFamily="34" charset="0"/>
            </a:endParaRPr>
          </a:p>
          <a:p>
            <a:pPr marL="342900" indent="-342900">
              <a:buAutoNum type="arabicPeriod" startAt="2"/>
            </a:pPr>
            <a:r>
              <a:rPr lang="en-US" sz="1600">
                <a:latin typeface="Segoe UI Emoji" panose="020B0502040204020203" pitchFamily="34" charset="0"/>
                <a:ea typeface="Segoe UI Emoji" panose="020B0502040204020203" pitchFamily="34" charset="0"/>
              </a:rPr>
              <a:t>Talking loudly or yelling at the children: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Oral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Written warning</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1-5 days suspension</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Dismissal </a:t>
            </a:r>
          </a:p>
          <a:p>
            <a:endParaRPr lang="en-US" sz="1600">
              <a:latin typeface="Segoe UI Emoji" panose="020B0502040204020203" pitchFamily="34" charset="0"/>
              <a:ea typeface="Segoe UI Emoji" panose="020B0502040204020203" pitchFamily="34" charset="0"/>
            </a:endParaRPr>
          </a:p>
          <a:p>
            <a:r>
              <a:rPr lang="en-US" sz="1600">
                <a:latin typeface="Segoe UI Emoji" panose="020B0502040204020203" pitchFamily="34" charset="0"/>
                <a:ea typeface="Segoe UI Emoji" panose="020B0502040204020203" pitchFamily="34" charset="0"/>
              </a:rPr>
              <a:t> 3.  Not doing what you are asked to do by your supervisor: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Oral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Written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1-5 day’s suspension</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Dismissal </a:t>
            </a:r>
          </a:p>
          <a:p>
            <a:endParaRPr lang="en-US" sz="1700">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endParaRPr lang="en-US" sz="1700">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endParaRPr lang="en-US" sz="1700">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endParaRPr lang="en-US" sz="1700">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endParaRPr lang="en-US" sz="1700">
              <a:latin typeface="Segoe UI Emoji" panose="020B0502040204020203" pitchFamily="34" charset="0"/>
              <a:ea typeface="Segoe UI Emoji" panose="020B0502040204020203" pitchFamily="34" charset="0"/>
            </a:endParaRPr>
          </a:p>
          <a:p>
            <a:pPr marL="285750" indent="-285750">
              <a:buFont typeface="Arial" panose="020B0604020202020204" pitchFamily="34" charset="0"/>
              <a:buChar char="•"/>
            </a:pPr>
            <a:endParaRPr lang="en-US" sz="1600">
              <a:latin typeface="Segoe UI Emoji" panose="020B0502040204020203" pitchFamily="34" charset="0"/>
              <a:ea typeface="Segoe UI Emoji" panose="020B0502040204020203" pitchFamily="34" charset="0"/>
            </a:endParaRPr>
          </a:p>
        </p:txBody>
      </p:sp>
      <p:sp>
        <p:nvSpPr>
          <p:cNvPr id="4" name="TextBox 3">
            <a:extLst>
              <a:ext uri="{FF2B5EF4-FFF2-40B4-BE49-F238E27FC236}">
                <a16:creationId xmlns:a16="http://schemas.microsoft.com/office/drawing/2014/main" id="{0D10466A-13FA-41A9-AD39-303C7BBD2E8D}"/>
              </a:ext>
            </a:extLst>
          </p:cNvPr>
          <p:cNvSpPr txBox="1"/>
          <p:nvPr/>
        </p:nvSpPr>
        <p:spPr>
          <a:xfrm>
            <a:off x="5781040" y="157330"/>
            <a:ext cx="6299200" cy="4524315"/>
          </a:xfrm>
          <a:prstGeom prst="rect">
            <a:avLst/>
          </a:prstGeom>
          <a:noFill/>
        </p:spPr>
        <p:txBody>
          <a:bodyPr wrap="square" rtlCol="0">
            <a:spAutoFit/>
          </a:bodyPr>
          <a:lstStyle/>
          <a:p>
            <a:r>
              <a:rPr lang="en-US" sz="1600">
                <a:latin typeface="Segoe UI Emoji" panose="020B0502040204020203" pitchFamily="34" charset="0"/>
                <a:ea typeface="Segoe UI Emoji" panose="020B0502040204020203" pitchFamily="34" charset="0"/>
              </a:rPr>
              <a:t>4. Allowing a child to wander out of your sight: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Written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Dismissal</a:t>
            </a:r>
          </a:p>
          <a:p>
            <a:endParaRPr lang="en-US" sz="1600">
              <a:latin typeface="Segoe UI Emoji" panose="020B0502040204020203" pitchFamily="34" charset="0"/>
              <a:ea typeface="Segoe UI Emoji" panose="020B0502040204020203" pitchFamily="34" charset="0"/>
            </a:endParaRPr>
          </a:p>
          <a:p>
            <a:r>
              <a:rPr lang="en-US" sz="1600">
                <a:latin typeface="Segoe UI Emoji" panose="020B0502040204020203" pitchFamily="34" charset="0"/>
                <a:ea typeface="Segoe UI Emoji" panose="020B0502040204020203" pitchFamily="34" charset="0"/>
              </a:rPr>
              <a:t>5. Hygiene: Everyone is responsible for personal hygiene.  </a:t>
            </a:r>
          </a:p>
          <a:p>
            <a:r>
              <a:rPr lang="en-US" sz="1600">
                <a:latin typeface="Segoe UI Emoji" panose="020B0502040204020203" pitchFamily="34" charset="0"/>
                <a:ea typeface="Segoe UI Emoji" panose="020B0502040204020203" pitchFamily="34" charset="0"/>
              </a:rPr>
              <a:t>    All employees must keep themselves neat and clean.</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Oral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Written warning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1-5 day’s suspension </a:t>
            </a:r>
          </a:p>
          <a:p>
            <a:pPr marL="285750" indent="-285750">
              <a:buFont typeface="Arial" panose="020B0604020202020204" pitchFamily="34" charset="0"/>
              <a:buChar char="•"/>
            </a:pPr>
            <a:r>
              <a:rPr lang="en-US" sz="1600">
                <a:latin typeface="Segoe UI Emoji" panose="020B0502040204020203" pitchFamily="34" charset="0"/>
                <a:ea typeface="Segoe UI Emoji" panose="020B0502040204020203" pitchFamily="34" charset="0"/>
              </a:rPr>
              <a:t>Dismissal</a:t>
            </a:r>
          </a:p>
          <a:p>
            <a:endParaRPr lang="en-US" sz="1600">
              <a:latin typeface="Segoe UI Emoji" panose="020B0502040204020203" pitchFamily="34" charset="0"/>
              <a:ea typeface="Segoe UI Emoji" panose="020B0502040204020203" pitchFamily="34" charset="0"/>
            </a:endParaRPr>
          </a:p>
          <a:p>
            <a:r>
              <a:rPr lang="en-US" sz="1600">
                <a:latin typeface="Segoe UI Emoji" panose="020B0502040204020203" pitchFamily="34" charset="0"/>
                <a:ea typeface="Segoe UI Emoji" panose="020B0502040204020203" pitchFamily="34" charset="0"/>
              </a:rPr>
              <a:t>6. Your attitude will be a major factor in whether or not you are </a:t>
            </a:r>
          </a:p>
          <a:p>
            <a:r>
              <a:rPr lang="en-US" sz="1600">
                <a:latin typeface="Segoe UI Emoji" panose="020B0502040204020203" pitchFamily="34" charset="0"/>
                <a:ea typeface="Segoe UI Emoji" panose="020B0502040204020203" pitchFamily="34" charset="0"/>
              </a:rPr>
              <a:t>    working according to DREAM standards, and whether or not you </a:t>
            </a:r>
          </a:p>
          <a:p>
            <a:r>
              <a:rPr lang="en-US" sz="1600">
                <a:latin typeface="Segoe UI Emoji" panose="020B0502040204020203" pitchFamily="34" charset="0"/>
                <a:ea typeface="Segoe UI Emoji" panose="020B0502040204020203" pitchFamily="34" charset="0"/>
              </a:rPr>
              <a:t>    will remain an employee with DREAM. </a:t>
            </a:r>
          </a:p>
          <a:p>
            <a:endParaRPr lang="en-US" sz="1600">
              <a:latin typeface="Segoe UI Emoji" panose="020B0502040204020203" pitchFamily="34" charset="0"/>
              <a:ea typeface="Segoe UI Emoji" panose="020B0502040204020203" pitchFamily="34" charset="0"/>
            </a:endParaRPr>
          </a:p>
          <a:p>
            <a:r>
              <a:rPr lang="en-US" sz="1600">
                <a:latin typeface="Segoe UI Emoji" panose="020B0502040204020203" pitchFamily="34" charset="0"/>
                <a:ea typeface="Segoe UI Emoji" panose="020B0502040204020203" pitchFamily="34" charset="0"/>
              </a:rPr>
              <a:t>7. Taking things from the center without authorization is cause for </a:t>
            </a:r>
          </a:p>
          <a:p>
            <a:r>
              <a:rPr lang="en-US" sz="1600">
                <a:latin typeface="Segoe UI Emoji" panose="020B0502040204020203" pitchFamily="34" charset="0"/>
                <a:ea typeface="Segoe UI Emoji" panose="020B0502040204020203" pitchFamily="34" charset="0"/>
              </a:rPr>
              <a:t>    dismissal. You will be dismissed if you are caught taking anything </a:t>
            </a:r>
          </a:p>
          <a:p>
            <a:r>
              <a:rPr lang="en-US" sz="1600">
                <a:latin typeface="Segoe UI Emoji" panose="020B0502040204020203" pitchFamily="34" charset="0"/>
                <a:ea typeface="Segoe UI Emoji" panose="020B0502040204020203" pitchFamily="34" charset="0"/>
              </a:rPr>
              <a:t>    without authorization.</a:t>
            </a:r>
          </a:p>
        </p:txBody>
      </p:sp>
    </p:spTree>
    <p:extLst>
      <p:ext uri="{BB962C8B-B14F-4D97-AF65-F5344CB8AC3E}">
        <p14:creationId xmlns:p14="http://schemas.microsoft.com/office/powerpoint/2010/main" val="316706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FF9623D-2D10-40AB-BD90-EF1241640B80}"/>
              </a:ext>
            </a:extLst>
          </p:cNvPr>
          <p:cNvGraphicFramePr>
            <a:graphicFrameLocks noGrp="1"/>
          </p:cNvGraphicFramePr>
          <p:nvPr>
            <p:extLst>
              <p:ext uri="{D42A27DB-BD31-4B8C-83A1-F6EECF244321}">
                <p14:modId xmlns:p14="http://schemas.microsoft.com/office/powerpoint/2010/main" val="3966789731"/>
              </p:ext>
            </p:extLst>
          </p:nvPr>
        </p:nvGraphicFramePr>
        <p:xfrm>
          <a:off x="365760" y="193040"/>
          <a:ext cx="11714480" cy="6370320"/>
        </p:xfrm>
        <a:graphic>
          <a:graphicData uri="http://schemas.openxmlformats.org/drawingml/2006/table">
            <a:tbl>
              <a:tblPr firstRow="1" bandRow="1">
                <a:tableStyleId>{5C22544A-7EE6-4342-B048-85BDC9FD1C3A}</a:tableStyleId>
              </a:tblPr>
              <a:tblGrid>
                <a:gridCol w="3994041">
                  <a:extLst>
                    <a:ext uri="{9D8B030D-6E8A-4147-A177-3AD203B41FA5}">
                      <a16:colId xmlns:a16="http://schemas.microsoft.com/office/drawing/2014/main" val="4013986707"/>
                    </a:ext>
                  </a:extLst>
                </a:gridCol>
                <a:gridCol w="7720439">
                  <a:extLst>
                    <a:ext uri="{9D8B030D-6E8A-4147-A177-3AD203B41FA5}">
                      <a16:colId xmlns:a16="http://schemas.microsoft.com/office/drawing/2014/main" val="4112798935"/>
                    </a:ext>
                  </a:extLst>
                </a:gridCol>
              </a:tblGrid>
              <a:tr h="6116320">
                <a:tc>
                  <a:txBody>
                    <a:bodyPr/>
                    <a:lstStyle/>
                    <a:p>
                      <a:r>
                        <a:rPr lang="en-US" sz="2000" b="1" u="sng" dirty="0">
                          <a:solidFill>
                            <a:schemeClr val="tx1"/>
                          </a:solidFill>
                          <a:latin typeface="Amasis MT Pro Medium"/>
                          <a:ea typeface="Segoe UI Emoji"/>
                        </a:rPr>
                        <a:t>Terminating Employment </a:t>
                      </a:r>
                      <a:endParaRPr lang="en-US" sz="2000" b="1" u="sng" dirty="0">
                        <a:solidFill>
                          <a:schemeClr val="tx1"/>
                        </a:solidFill>
                        <a:latin typeface="Amasis MT Pro Medium" panose="02040604050005020304" pitchFamily="18" charset="0"/>
                        <a:ea typeface="Segoe UI Emoji" panose="020B0502040204020203" pitchFamily="34" charset="0"/>
                      </a:endParaRPr>
                    </a:p>
                    <a:p>
                      <a:r>
                        <a:rPr lang="en-US" sz="1700" b="0" dirty="0">
                          <a:solidFill>
                            <a:schemeClr val="tx1"/>
                          </a:solidFill>
                          <a:latin typeface="Segoe UI Emoji"/>
                          <a:ea typeface="Segoe UI Emoji"/>
                        </a:rPr>
                        <a:t>Because employment is based on mutual consent, either you or DREAM may terminate your employment at any time. Terminations from the center fall into one of the following categories: </a:t>
                      </a:r>
                    </a:p>
                    <a:p>
                      <a:r>
                        <a:rPr lang="en-US" sz="1800" b="1" u="sng" dirty="0">
                          <a:solidFill>
                            <a:schemeClr val="tx1"/>
                          </a:solidFill>
                          <a:latin typeface="Segoe UI Emoji"/>
                          <a:ea typeface="Segoe UI Emoji"/>
                        </a:rPr>
                        <a:t>Resignation</a:t>
                      </a:r>
                      <a:r>
                        <a:rPr lang="en-US" sz="1800" b="0" u="sng" dirty="0">
                          <a:solidFill>
                            <a:schemeClr val="tx1"/>
                          </a:solidFill>
                          <a:latin typeface="Segoe UI Emoji"/>
                          <a:ea typeface="Segoe UI Emoji"/>
                        </a:rPr>
                        <a:t>:</a:t>
                      </a:r>
                      <a:r>
                        <a:rPr lang="en-US" sz="1800" b="0" dirty="0">
                          <a:solidFill>
                            <a:schemeClr val="tx1"/>
                          </a:solidFill>
                          <a:latin typeface="Segoe UI Emoji"/>
                          <a:ea typeface="Segoe UI Emoji"/>
                        </a:rPr>
                        <a:t> </a:t>
                      </a:r>
                      <a:r>
                        <a:rPr lang="en-US" sz="1700" b="0" dirty="0">
                          <a:solidFill>
                            <a:schemeClr val="tx1"/>
                          </a:solidFill>
                          <a:latin typeface="Segoe UI Emoji"/>
                          <a:ea typeface="Segoe UI Emoji"/>
                        </a:rPr>
                        <a:t>this term refers to termination initiated by you. You are requested to submit your resignation in writing to the director and give a two (2) weeks notice. If you resign or quit without notice, you forfeit consideration for re-hire at DREAM.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800" b="1" u="sng" dirty="0">
                          <a:solidFill>
                            <a:schemeClr val="tx1"/>
                          </a:solidFill>
                          <a:latin typeface="Segoe UI Emoji"/>
                          <a:ea typeface="Segoe UI Emoji"/>
                        </a:rPr>
                        <a:t>Lay-off: </a:t>
                      </a:r>
                      <a:r>
                        <a:rPr lang="en-US" sz="1700" b="0" dirty="0">
                          <a:solidFill>
                            <a:schemeClr val="tx1"/>
                          </a:solidFill>
                          <a:latin typeface="Segoe UI Emoji"/>
                          <a:ea typeface="Segoe UI Emoji"/>
                        </a:rPr>
                        <a:t>this term refers to temporary termination of employment initiated by DREAM due to lack of work or for other non-disciplinary reasons.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800" b="1" u="sng" dirty="0">
                          <a:solidFill>
                            <a:schemeClr val="tx1"/>
                          </a:solidFill>
                          <a:latin typeface="Segoe UI Emoji"/>
                          <a:ea typeface="Segoe UI Emoji"/>
                        </a:rPr>
                        <a:t>Dismissal: </a:t>
                      </a:r>
                      <a:r>
                        <a:rPr lang="en-US" sz="1700" b="0" dirty="0">
                          <a:solidFill>
                            <a:schemeClr val="tx1"/>
                          </a:solidFill>
                          <a:latin typeface="Segoe UI Emoji"/>
                          <a:ea typeface="Segoe UI Emoji"/>
                        </a:rPr>
                        <a:t>this is a termination of employment initiated by DREAM for the violation of policy or failure to meet the childcare standards of performance.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u="sng" dirty="0">
                          <a:solidFill>
                            <a:schemeClr val="tx1"/>
                          </a:solidFill>
                          <a:latin typeface="Segoe UI Emoji"/>
                          <a:ea typeface="Segoe UI Emoji"/>
                        </a:rPr>
                        <a:t>Terminations and Demotions:</a:t>
                      </a:r>
                      <a:r>
                        <a:rPr lang="en-US" sz="1800" b="1" u="none" dirty="0">
                          <a:solidFill>
                            <a:schemeClr val="tx1"/>
                          </a:solidFill>
                          <a:latin typeface="Segoe UI Emoji"/>
                          <a:ea typeface="Segoe UI Emoji"/>
                        </a:rPr>
                        <a:t>  </a:t>
                      </a:r>
                      <a:endParaRPr lang="en-US" sz="1800" b="1" u="none" dirty="0">
                        <a:solidFill>
                          <a:schemeClr val="tx1"/>
                        </a:solidFill>
                        <a:latin typeface="Segoe UI Emoji" panose="020B0502040204020203" pitchFamily="34" charset="0"/>
                        <a:ea typeface="Segoe UI Emoji" panose="020B0502040204020203" pitchFamily="34" charset="0"/>
                      </a:endParaRPr>
                    </a:p>
                    <a:p>
                      <a:r>
                        <a:rPr lang="en-US" sz="1700" b="1" dirty="0">
                          <a:solidFill>
                            <a:schemeClr val="tx1"/>
                          </a:solidFill>
                          <a:latin typeface="Segoe UI Emoji"/>
                          <a:ea typeface="Segoe UI Emoji"/>
                        </a:rPr>
                        <a:t>Terminations:</a:t>
                      </a:r>
                    </a:p>
                    <a:p>
                      <a:r>
                        <a:rPr lang="en-US" sz="1700" b="0" dirty="0">
                          <a:solidFill>
                            <a:schemeClr val="tx1"/>
                          </a:solidFill>
                          <a:latin typeface="Segoe UI Emoji"/>
                          <a:ea typeface="Segoe UI Emoji"/>
                        </a:rPr>
                        <a:t>All employees are expected to conform to reasonable standards of conduct and performance. Any action taken against an employee will be appropriate for the behavior which precipitated the action. Notice of intention not to renew a probationary or continuing employee’s contract for the next school year will be served to the employee. The notification will state the reasons for not renewing the contract. There are occasions when persons, because of the nature of their misconduct, must be suspended and recommended for immediate termination. </a:t>
                      </a:r>
                    </a:p>
                    <a:p>
                      <a:endParaRPr lang="en-US" sz="1800" b="0" dirty="0">
                        <a:solidFill>
                          <a:schemeClr val="tx1"/>
                        </a:solidFill>
                        <a:latin typeface="Segoe UI Emoji" panose="020B0502040204020203" pitchFamily="34" charset="0"/>
                        <a:ea typeface="Segoe UI Emoji" panose="020B0502040204020203" pitchFamily="34" charset="0"/>
                      </a:endParaRPr>
                    </a:p>
                    <a:p>
                      <a:r>
                        <a:rPr lang="en-US" sz="1800" b="1" u="sng" dirty="0">
                          <a:solidFill>
                            <a:schemeClr val="tx1"/>
                          </a:solidFill>
                          <a:latin typeface="Segoe UI Emoji"/>
                          <a:ea typeface="Segoe UI Emoji"/>
                        </a:rPr>
                        <a:t>Salary Reduction and Demotion </a:t>
                      </a:r>
                    </a:p>
                    <a:p>
                      <a:r>
                        <a:rPr lang="en-US" sz="1700" b="1" dirty="0">
                          <a:solidFill>
                            <a:schemeClr val="tx1"/>
                          </a:solidFill>
                          <a:latin typeface="Segoe UI Emoji"/>
                          <a:ea typeface="Segoe UI Emoji"/>
                        </a:rPr>
                        <a:t>Performance-Related Adjustment:</a:t>
                      </a:r>
                    </a:p>
                    <a:p>
                      <a:r>
                        <a:rPr lang="en-US" sz="1700" b="0" dirty="0">
                          <a:solidFill>
                            <a:schemeClr val="tx1"/>
                          </a:solidFill>
                          <a:latin typeface="Segoe UI Emoji"/>
                          <a:ea typeface="Segoe UI Emoji"/>
                        </a:rPr>
                        <a:t>If a contract employee is reassigned to a position at a lower classification due to poor job performance, salary or wages may be reduced to an appropriate level.</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800" b="1" i="0" u="sng" dirty="0">
                          <a:solidFill>
                            <a:schemeClr val="tx1"/>
                          </a:solidFill>
                          <a:latin typeface="Segoe UI Emoji"/>
                          <a:ea typeface="Segoe UI Emoji"/>
                        </a:rPr>
                        <a:t>Organizational Realignment </a:t>
                      </a:r>
                    </a:p>
                    <a:p>
                      <a:r>
                        <a:rPr lang="en-US" sz="1700" b="0" dirty="0">
                          <a:solidFill>
                            <a:schemeClr val="tx1"/>
                          </a:solidFill>
                          <a:latin typeface="Segoe UI Emoji"/>
                          <a:ea typeface="Segoe UI Emoji"/>
                        </a:rPr>
                        <a:t>If an employee is reassigned without prejudice to a position of lower classification due to the elimination of his/her job, his/her salary will remain frozen for the remainder of the contract year. At the conclusion of the contract year, the employee’s salary will be changed to the grade of the position being held by the employee at that time. If the demotion is for performance reasons, the change in salary will be effective on the date of the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4314069"/>
                  </a:ext>
                </a:extLst>
              </a:tr>
            </a:tbl>
          </a:graphicData>
        </a:graphic>
      </p:graphicFrame>
    </p:spTree>
    <p:extLst>
      <p:ext uri="{BB962C8B-B14F-4D97-AF65-F5344CB8AC3E}">
        <p14:creationId xmlns:p14="http://schemas.microsoft.com/office/powerpoint/2010/main" val="268722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nds forming a circle&#10;&#10;Description automatically generated">
            <a:extLst>
              <a:ext uri="{FF2B5EF4-FFF2-40B4-BE49-F238E27FC236}">
                <a16:creationId xmlns:a16="http://schemas.microsoft.com/office/drawing/2014/main" id="{22F61F53-CE99-E7D8-82DC-DC3A201C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0"/>
            <a:ext cx="5029200" cy="3886200"/>
          </a:xfrm>
          <a:prstGeom prst="rect">
            <a:avLst/>
          </a:prstGeom>
        </p:spPr>
      </p:pic>
      <p:sp>
        <p:nvSpPr>
          <p:cNvPr id="6" name="TextBox 5">
            <a:extLst>
              <a:ext uri="{FF2B5EF4-FFF2-40B4-BE49-F238E27FC236}">
                <a16:creationId xmlns:a16="http://schemas.microsoft.com/office/drawing/2014/main" id="{755F9C34-6F0A-8E15-520D-F152D79C7DCE}"/>
              </a:ext>
            </a:extLst>
          </p:cNvPr>
          <p:cNvSpPr txBox="1"/>
          <p:nvPr/>
        </p:nvSpPr>
        <p:spPr>
          <a:xfrm flipH="1">
            <a:off x="6096000" y="185057"/>
            <a:ext cx="4754881" cy="5632311"/>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Now that you have read and familiarized yourself with the Employee Handbook, place it in your classroom so that you can use it as a reference guide and tool for review. </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When fellow employees have a question regarding policies and procedures, allow them to refer to the Employee Handbook for accurate answers instead of hearsay.</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Revisions to the Employee Handbook will always be posted and provided to staff.  </a:t>
            </a:r>
          </a:p>
        </p:txBody>
      </p:sp>
    </p:spTree>
    <p:extLst>
      <p:ext uri="{BB962C8B-B14F-4D97-AF65-F5344CB8AC3E}">
        <p14:creationId xmlns:p14="http://schemas.microsoft.com/office/powerpoint/2010/main" val="146050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0E4B4C-9EDE-4518-993F-E9885250B0E0}"/>
              </a:ext>
            </a:extLst>
          </p:cNvPr>
          <p:cNvSpPr txBox="1"/>
          <p:nvPr/>
        </p:nvSpPr>
        <p:spPr>
          <a:xfrm>
            <a:off x="81280" y="1056640"/>
            <a:ext cx="12110720" cy="5078313"/>
          </a:xfrm>
          <a:prstGeom prst="rect">
            <a:avLst/>
          </a:prstGeom>
          <a:noFill/>
        </p:spPr>
        <p:txBody>
          <a:bodyPr wrap="square" rtlCol="0">
            <a:spAutoFit/>
          </a:bodyPr>
          <a:lstStyle/>
          <a:p>
            <a:r>
              <a:rPr lang="en-US">
                <a:latin typeface="Segoe UI Emoji" panose="020B0502040204020203" pitchFamily="34" charset="0"/>
                <a:ea typeface="Segoe UI Emoji" panose="020B0502040204020203" pitchFamily="34" charset="0"/>
                <a:cs typeface="Aharoni" panose="02010803020104030203" pitchFamily="2" charset="-79"/>
              </a:rPr>
              <a:t>Programs replacing a teacher or paraprofessional during any given year—including the replacement of those employees who are taking an indefinite leave of absence due to military service—must consult with Division of Child Care and Early Childhood Education (DCCECE) on the specific qualifications needed to fill the newly vacated position or positions. An Arkansas Better Chance (ABC) program coordinator or site director without teaching responsibilities must meet the minimum licensing requirements for a center director AND complete Director’s Orientation within a reasonable time period, subject to training availability. Preferably, the coordinator or director will have some experience in early childhood. Staff members that lack the necessary qualifications may work in an ABC program under an approved Staff Qualification Plan (SQP). DCCECE will approve such arrangements on a case-by-case basis and shall monitor the plan to ensure adequate progress is being made.</a:t>
            </a:r>
          </a:p>
          <a:p>
            <a:endParaRPr lang="en-US">
              <a:latin typeface="Segoe UI Emoji" panose="020B0502040204020203" pitchFamily="34" charset="0"/>
              <a:ea typeface="Segoe UI Emoji" panose="020B0502040204020203" pitchFamily="34" charset="0"/>
              <a:cs typeface="Aharoni" panose="02010803020104030203" pitchFamily="2" charset="-79"/>
            </a:endParaRPr>
          </a:p>
          <a:p>
            <a:r>
              <a:rPr lang="en-US">
                <a:latin typeface="Segoe UI Emoji" panose="020B0502040204020203" pitchFamily="34" charset="0"/>
                <a:ea typeface="Segoe UI Emoji" panose="020B0502040204020203" pitchFamily="34" charset="0"/>
                <a:cs typeface="Aharoni" panose="02010803020104030203" pitchFamily="2" charset="-79"/>
              </a:rPr>
              <a:t>Programs shall file a SQP with DCCECE within fifteen (15) days of the date of hire and must submit progress reports on January 30 and July 30 annually. Programs hiring staff members not meeting minimum qualifications without an approved SQP shall be subject to termination from the ABC program. Between July 1 and June 30 each year, All ABC teachers and aides shall participate in a minimum of thirty (30) hours of staff development on topics pertinent to early childhood education as approved by DCCECE. Persons who are obtaining an early child- hood degree may count college course hours pertinent to early childhood education toward the required hours of staff development. Programs should multiply semester hours by five (5) to obtain the number of semester hours counted towards ABC professional development.</a:t>
            </a:r>
          </a:p>
        </p:txBody>
      </p:sp>
      <p:sp>
        <p:nvSpPr>
          <p:cNvPr id="6" name="Rectangle 5">
            <a:extLst>
              <a:ext uri="{FF2B5EF4-FFF2-40B4-BE49-F238E27FC236}">
                <a16:creationId xmlns:a16="http://schemas.microsoft.com/office/drawing/2014/main" id="{742BA56B-3ACC-4A52-B135-8A45501F0628}"/>
              </a:ext>
            </a:extLst>
          </p:cNvPr>
          <p:cNvSpPr/>
          <p:nvPr/>
        </p:nvSpPr>
        <p:spPr>
          <a:xfrm>
            <a:off x="1513722" y="102533"/>
            <a:ext cx="9316955" cy="954107"/>
          </a:xfrm>
          <a:prstGeom prst="rect">
            <a:avLst/>
          </a:prstGeom>
          <a:noFill/>
        </p:spPr>
        <p:txBody>
          <a:bodyPr wrap="square" lIns="91440" tIns="45720" rIns="91440" bIns="45720">
            <a:spAutoFit/>
          </a:bodyPr>
          <a:lstStyle/>
          <a:p>
            <a:pPr algn="ctr"/>
            <a:r>
              <a:rPr lang="en-US" sz="2800" b="0" cap="none" spc="0">
                <a:ln w="0"/>
                <a:solidFill>
                  <a:srgbClr val="0000FF"/>
                </a:solidFill>
                <a:effectLst>
                  <a:outerShdw blurRad="38100" dist="19050" dir="2700000" algn="tl" rotWithShape="0">
                    <a:schemeClr val="dk1">
                      <a:alpha val="40000"/>
                    </a:schemeClr>
                  </a:outerShdw>
                </a:effectLst>
                <a:latin typeface="Amasis MT Pro Medium" panose="02040604050005020304" pitchFamily="18" charset="0"/>
              </a:rPr>
              <a:t>Staff Requirements for Kindergarten Readiness Programs</a:t>
            </a:r>
          </a:p>
          <a:p>
            <a:pPr algn="ctr"/>
            <a:r>
              <a:rPr lang="en-US" sz="2800">
                <a:ln w="0"/>
                <a:solidFill>
                  <a:srgbClr val="0000FF"/>
                </a:solidFill>
                <a:effectLst>
                  <a:outerShdw blurRad="38100" dist="19050" dir="2700000" algn="tl" rotWithShape="0">
                    <a:schemeClr val="dk1">
                      <a:alpha val="40000"/>
                    </a:schemeClr>
                  </a:outerShdw>
                </a:effectLst>
                <a:latin typeface="Amasis MT Pro Medium" panose="02040604050005020304" pitchFamily="18" charset="0"/>
              </a:rPr>
              <a:t>ABC (Arkansas Better Chance) Rules &amp; Regulations</a:t>
            </a:r>
            <a:endParaRPr lang="en-US" sz="2800" b="0" cap="none" spc="0">
              <a:ln w="0"/>
              <a:solidFill>
                <a:srgbClr val="0000FF"/>
              </a:solidFill>
              <a:effectLst>
                <a:outerShdw blurRad="38100" dist="19050" dir="2700000" algn="tl" rotWithShape="0">
                  <a:schemeClr val="dk1">
                    <a:alpha val="40000"/>
                  </a:schemeClr>
                </a:outerShdw>
              </a:effectLst>
              <a:latin typeface="Amasis MT Pro Medium" panose="02040604050005020304" pitchFamily="18" charset="0"/>
            </a:endParaRPr>
          </a:p>
        </p:txBody>
      </p:sp>
    </p:spTree>
    <p:extLst>
      <p:ext uri="{BB962C8B-B14F-4D97-AF65-F5344CB8AC3E}">
        <p14:creationId xmlns:p14="http://schemas.microsoft.com/office/powerpoint/2010/main" val="295517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9CFAF9-B578-4795-825F-F0C563010E46}"/>
              </a:ext>
            </a:extLst>
          </p:cNvPr>
          <p:cNvSpPr txBox="1"/>
          <p:nvPr/>
        </p:nvSpPr>
        <p:spPr>
          <a:xfrm>
            <a:off x="731520" y="518160"/>
            <a:ext cx="5435600" cy="5355312"/>
          </a:xfrm>
          <a:prstGeom prst="rect">
            <a:avLst/>
          </a:prstGeom>
          <a:noFill/>
        </p:spPr>
        <p:txBody>
          <a:bodyPr wrap="square" rtlCol="0">
            <a:spAutoFit/>
          </a:bodyPr>
          <a:lstStyle/>
          <a:p>
            <a:r>
              <a:rPr lang="en-US">
                <a:latin typeface="Segoe UI Emoji" panose="020B0502040204020203" pitchFamily="34" charset="0"/>
                <a:ea typeface="Segoe UI Emoji" panose="020B0502040204020203" pitchFamily="34" charset="0"/>
              </a:rPr>
              <a:t>Teachers and paraprofessionals shall be required to receive training in the following areas: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Arkansas Early Childhood or Infant/Toddler Education Frameworks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Pre-K ELLA (Early Literacy Learning in Arkansas)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INDEX (Math and Science for Young Children)</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Social/Emotional Learning in Arkansas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Work Sampling Online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COPA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Deveraux Early Childhood Assessment (DECA) </a:t>
            </a:r>
          </a:p>
          <a:p>
            <a:pPr marL="285750" indent="-285750">
              <a:buFont typeface="Arial" panose="020B0604020202020204" pitchFamily="34" charset="0"/>
              <a:buChar char="•"/>
            </a:pPr>
            <a:r>
              <a:rPr lang="en-US">
                <a:latin typeface="Segoe UI Emoji" panose="020B0502040204020203" pitchFamily="34" charset="0"/>
                <a:ea typeface="Segoe UI Emoji" panose="020B0502040204020203" pitchFamily="34" charset="0"/>
              </a:rPr>
              <a:t>Special Needs, including process, Special Education rules and regulations and IDEA</a:t>
            </a:r>
          </a:p>
          <a:p>
            <a:pPr marL="285750" indent="-285750">
              <a:buFont typeface="Arial" panose="020B0604020202020204" pitchFamily="34" charset="0"/>
              <a:buChar char="•"/>
            </a:pPr>
            <a:endParaRPr lang="en-US">
              <a:latin typeface="Segoe UI Emoji" panose="020B0502040204020203" pitchFamily="34" charset="0"/>
              <a:ea typeface="Segoe UI Emoji" panose="020B0502040204020203" pitchFamily="34" charset="0"/>
            </a:endParaRPr>
          </a:p>
          <a:p>
            <a:r>
              <a:rPr lang="en-US">
                <a:latin typeface="Segoe UI Emoji" panose="020B0502040204020203" pitchFamily="34" charset="0"/>
                <a:ea typeface="Segoe UI Emoji" panose="020B0502040204020203" pitchFamily="34" charset="0"/>
              </a:rPr>
              <a:t>With the exception of annual Work Sampling training and updates, timeframes for completing professional development requirements may vary with availability and access to the training. DCCECE or ADE Special Education may mandate additional training subject to needs in various locations.</a:t>
            </a:r>
          </a:p>
        </p:txBody>
      </p:sp>
      <p:sp>
        <p:nvSpPr>
          <p:cNvPr id="4" name="TextBox 3">
            <a:extLst>
              <a:ext uri="{FF2B5EF4-FFF2-40B4-BE49-F238E27FC236}">
                <a16:creationId xmlns:a16="http://schemas.microsoft.com/office/drawing/2014/main" id="{B34D7B3B-5CC7-4A83-9798-551C410924EA}"/>
              </a:ext>
            </a:extLst>
          </p:cNvPr>
          <p:cNvSpPr txBox="1"/>
          <p:nvPr/>
        </p:nvSpPr>
        <p:spPr>
          <a:xfrm>
            <a:off x="6258560" y="474345"/>
            <a:ext cx="5933440" cy="5909310"/>
          </a:xfrm>
          <a:prstGeom prst="rect">
            <a:avLst/>
          </a:prstGeom>
          <a:noFill/>
        </p:spPr>
        <p:txBody>
          <a:bodyPr wrap="square" rtlCol="0">
            <a:spAutoFit/>
          </a:bodyPr>
          <a:lstStyle/>
          <a:p>
            <a:r>
              <a:rPr lang="en-US">
                <a:latin typeface="Segoe UI Emoji" panose="020B0502040204020203" pitchFamily="34" charset="0"/>
                <a:ea typeface="Segoe UI Emoji" panose="020B0502040204020203" pitchFamily="34" charset="0"/>
              </a:rPr>
              <a:t>Coordinators for each ABC program shall ensure that all appropriate staff members attend mandatory</a:t>
            </a:r>
          </a:p>
          <a:p>
            <a:r>
              <a:rPr lang="en-US">
                <a:latin typeface="Segoe UI Emoji" panose="020B0502040204020203" pitchFamily="34" charset="0"/>
                <a:ea typeface="Segoe UI Emoji" panose="020B0502040204020203" pitchFamily="34" charset="0"/>
              </a:rPr>
              <a:t>ABC training (assessments, budgets, information technology, reporting, etc.) provided by DCCECE. </a:t>
            </a:r>
          </a:p>
          <a:p>
            <a:endParaRPr lang="en-US">
              <a:latin typeface="Segoe UI Emoji" panose="020B0502040204020203" pitchFamily="34" charset="0"/>
              <a:ea typeface="Segoe UI Emoji" panose="020B0502040204020203" pitchFamily="34" charset="0"/>
            </a:endParaRPr>
          </a:p>
          <a:p>
            <a:r>
              <a:rPr lang="en-US">
                <a:latin typeface="Segoe UI Emoji" panose="020B0502040204020203" pitchFamily="34" charset="0"/>
                <a:ea typeface="Segoe UI Emoji" panose="020B0502040204020203" pitchFamily="34" charset="0"/>
              </a:rPr>
              <a:t>Programs with staff members not adhering to these requirements are subject to the terms of a compliance plan as outlined in the ABC Program Manual. </a:t>
            </a:r>
          </a:p>
          <a:p>
            <a:endParaRPr lang="en-US">
              <a:latin typeface="Segoe UI Emoji" panose="020B0502040204020203" pitchFamily="34" charset="0"/>
              <a:ea typeface="Segoe UI Emoji" panose="020B0502040204020203" pitchFamily="34" charset="0"/>
            </a:endParaRPr>
          </a:p>
          <a:p>
            <a:r>
              <a:rPr lang="en-US">
                <a:latin typeface="Segoe UI Emoji" panose="020B0502040204020203" pitchFamily="34" charset="0"/>
                <a:ea typeface="Segoe UI Emoji" panose="020B0502040204020203" pitchFamily="34" charset="0"/>
              </a:rPr>
              <a:t>The ABC program coordinator and all ABC staff shall register with the Arkansas Early Childhood Professional Development System (AECPDS) Registry. The Registry identification number for each staff shall be entered in COPA. </a:t>
            </a:r>
          </a:p>
          <a:p>
            <a:endParaRPr lang="en-US">
              <a:latin typeface="Segoe UI Emoji" panose="020B0502040204020203" pitchFamily="34" charset="0"/>
              <a:ea typeface="Segoe UI Emoji" panose="020B0502040204020203" pitchFamily="34" charset="0"/>
            </a:endParaRPr>
          </a:p>
          <a:p>
            <a:r>
              <a:rPr lang="en-US">
                <a:latin typeface="Segoe UI Emoji" panose="020B0502040204020203" pitchFamily="34" charset="0"/>
                <a:ea typeface="Segoe UI Emoji" panose="020B0502040204020203" pitchFamily="34" charset="0"/>
              </a:rPr>
              <a:t>ABC programs shall establish an employment agreement in writing with all classroom staff. This agreement shall outline working conditions, dates and hours of employment, compensation and fringe benefits. A copy of the public-school teacher contract shall satisfy this requirement.</a:t>
            </a:r>
          </a:p>
        </p:txBody>
      </p:sp>
    </p:spTree>
    <p:extLst>
      <p:ext uri="{BB962C8B-B14F-4D97-AF65-F5344CB8AC3E}">
        <p14:creationId xmlns:p14="http://schemas.microsoft.com/office/powerpoint/2010/main" val="226032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901A3C-9712-4292-9293-496EE223A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4769" y="2081373"/>
            <a:ext cx="4137534" cy="2695254"/>
          </a:xfrm>
          <a:prstGeom prst="rect">
            <a:avLst/>
          </a:prstGeom>
        </p:spPr>
      </p:pic>
      <p:sp>
        <p:nvSpPr>
          <p:cNvPr id="3" name="TextBox 2">
            <a:extLst>
              <a:ext uri="{FF2B5EF4-FFF2-40B4-BE49-F238E27FC236}">
                <a16:creationId xmlns:a16="http://schemas.microsoft.com/office/drawing/2014/main" id="{77AF646D-B227-435F-9104-C6B77CD6E129}"/>
              </a:ext>
            </a:extLst>
          </p:cNvPr>
          <p:cNvSpPr txBox="1"/>
          <p:nvPr/>
        </p:nvSpPr>
        <p:spPr>
          <a:xfrm>
            <a:off x="3824341" y="659011"/>
            <a:ext cx="3886520" cy="5539978"/>
          </a:xfrm>
          <a:prstGeom prst="rect">
            <a:avLst/>
          </a:prstGeom>
          <a:noFill/>
        </p:spPr>
        <p:txBody>
          <a:bodyPr wrap="square" rtlCol="0">
            <a:spAutoFit/>
          </a:bodyPr>
          <a:lstStyle/>
          <a:p>
            <a:r>
              <a:rPr lang="en-US" b="1">
                <a:latin typeface="Segoe UI Emoji" panose="020B0502040204020203" pitchFamily="34" charset="0"/>
                <a:ea typeface="Segoe UI Emoji" panose="020B0502040204020203" pitchFamily="34" charset="0"/>
              </a:rPr>
              <a:t>Lead Teacher (ABC Program) </a:t>
            </a:r>
          </a:p>
          <a:p>
            <a:r>
              <a:rPr lang="en-US" sz="1600">
                <a:latin typeface="Segoe UI Emoji" panose="020B0502040204020203" pitchFamily="34" charset="0"/>
                <a:ea typeface="Segoe UI Emoji" panose="020B0502040204020203" pitchFamily="34" charset="0"/>
              </a:rPr>
              <a:t>The lead teacher shall hold a standard Arkansas teacher license with P-4 certification. Non -public school based or non -educational cooperative based ABC programs may hire a non -certified teacher with a bachelor's degree in early childhood education or child development. Non -public school or </a:t>
            </a:r>
          </a:p>
          <a:p>
            <a:r>
              <a:rPr lang="en-US" sz="1600">
                <a:latin typeface="Segoe UI Emoji" panose="020B0502040204020203" pitchFamily="34" charset="0"/>
                <a:ea typeface="Segoe UI Emoji" panose="020B0502040204020203" pitchFamily="34" charset="0"/>
              </a:rPr>
              <a:t>non-cooperative based ABC programs may not hire teachers with a provisional or initial teacher license. The Division shall consider degree exemptions for non -public school/coop-based providers on a case -by -case basis, contingent upon the teacher having a requisite number of hours in early childhood and/or child development. Lead teachers must be able to demonstrate competency in the areas of develop - mentally appropriate programming, curriculum development and daily classroom management.</a:t>
            </a:r>
          </a:p>
        </p:txBody>
      </p:sp>
      <p:sp>
        <p:nvSpPr>
          <p:cNvPr id="4" name="TextBox 3">
            <a:extLst>
              <a:ext uri="{FF2B5EF4-FFF2-40B4-BE49-F238E27FC236}">
                <a16:creationId xmlns:a16="http://schemas.microsoft.com/office/drawing/2014/main" id="{DD17909B-1575-47BC-BE17-BDC83544316B}"/>
              </a:ext>
            </a:extLst>
          </p:cNvPr>
          <p:cNvSpPr txBox="1"/>
          <p:nvPr/>
        </p:nvSpPr>
        <p:spPr>
          <a:xfrm>
            <a:off x="7710861" y="659011"/>
            <a:ext cx="3886519" cy="5319405"/>
          </a:xfrm>
          <a:prstGeom prst="rect">
            <a:avLst/>
          </a:prstGeom>
          <a:noFill/>
        </p:spPr>
        <p:txBody>
          <a:bodyPr wrap="square" rtlCol="0">
            <a:spAutoFit/>
          </a:bodyPr>
          <a:lstStyle/>
          <a:p>
            <a:pPr marL="0" marR="0">
              <a:spcBef>
                <a:spcPts val="0"/>
              </a:spcBef>
              <a:spcAft>
                <a:spcPts val="0"/>
              </a:spcAft>
            </a:pPr>
            <a:r>
              <a:rPr lang="en-US" b="1">
                <a:effectLst/>
                <a:latin typeface="Segoe UI Emoji" panose="020B0502040204020203" pitchFamily="34" charset="0"/>
                <a:ea typeface="Segoe UI Emoji" panose="020B0502040204020203" pitchFamily="34" charset="0"/>
              </a:rPr>
              <a:t>Classroom</a:t>
            </a:r>
            <a:r>
              <a:rPr lang="en-US" b="1" spc="-25">
                <a:effectLst/>
                <a:latin typeface="Segoe UI Emoji" panose="020B0502040204020203" pitchFamily="34" charset="0"/>
                <a:ea typeface="Segoe UI Emoji" panose="020B0502040204020203" pitchFamily="34" charset="0"/>
              </a:rPr>
              <a:t> </a:t>
            </a:r>
            <a:r>
              <a:rPr lang="en-US" b="1">
                <a:effectLst/>
                <a:latin typeface="Segoe UI Emoji" panose="020B0502040204020203" pitchFamily="34" charset="0"/>
                <a:ea typeface="Segoe UI Emoji" panose="020B0502040204020203" pitchFamily="34" charset="0"/>
              </a:rPr>
              <a:t>Teacher</a:t>
            </a:r>
          </a:p>
          <a:p>
            <a:pPr marL="0" marR="30480">
              <a:spcBef>
                <a:spcPts val="240"/>
              </a:spcBef>
              <a:spcAft>
                <a:spcPts val="0"/>
              </a:spcAft>
            </a:pPr>
            <a:r>
              <a:rPr lang="en-US" sz="1600">
                <a:effectLst/>
                <a:latin typeface="Segoe UI Emoji" panose="020B0502040204020203" pitchFamily="34" charset="0"/>
                <a:ea typeface="Segoe UI Emoji" panose="020B0502040204020203" pitchFamily="34" charset="0"/>
                <a:cs typeface="Times New Roman" panose="02020603050405020304" pitchFamily="18" charset="0"/>
              </a:rPr>
              <a:t>For multiple classroom sites, the teacher of a</a:t>
            </a:r>
            <a:r>
              <a:rPr lang="en-US" sz="1600" spc="-9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second classroom shall hold, at a minimum, an associate</a:t>
            </a:r>
            <a:r>
              <a:rPr lang="en-US" sz="1600" spc="-6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degree in early childhood education or early</a:t>
            </a:r>
            <a:r>
              <a:rPr lang="en-US" sz="1600" spc="-5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childhood development. Teachers must be able to</a:t>
            </a:r>
            <a:r>
              <a:rPr lang="en-US" sz="1600" spc="-3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demonstrate competency in the areas of</a:t>
            </a:r>
            <a:r>
              <a:rPr lang="en-US" sz="1600" spc="-6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developmentally appropriate programming, curriculum</a:t>
            </a:r>
            <a:r>
              <a:rPr lang="en-US" sz="1600" spc="-25">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development and daily classroom management. The </a:t>
            </a:r>
            <a:r>
              <a:rPr lang="en-US" sz="16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Division</a:t>
            </a:r>
            <a:r>
              <a:rPr lang="en-US" sz="1600" spc="-25">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s</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hall consider degree exemptions for non-public</a:t>
            </a:r>
            <a:r>
              <a:rPr lang="en-US" sz="1600" spc="-3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school/ coop-based providers on a case-by-case basis,</a:t>
            </a:r>
            <a:r>
              <a:rPr lang="en-US" sz="1600" spc="-55">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contingent upon the teacher having a requisite number</a:t>
            </a:r>
            <a:r>
              <a:rPr lang="en-US" sz="1600" spc="-4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of hours in early childhood and/or child</a:t>
            </a:r>
            <a:r>
              <a:rPr lang="en-US" sz="1600" spc="-7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development.</a:t>
            </a:r>
          </a:p>
          <a:p>
            <a:pPr marL="0" marR="30480">
              <a:spcBef>
                <a:spcPts val="0"/>
              </a:spcBef>
              <a:spcAft>
                <a:spcPts val="0"/>
              </a:spcAft>
            </a:pPr>
            <a:r>
              <a:rPr lang="en-US" sz="1600">
                <a:effectLst/>
                <a:latin typeface="Segoe UI Emoji" panose="020B0502040204020203" pitchFamily="34" charset="0"/>
                <a:ea typeface="Segoe UI Emoji" panose="020B0502040204020203" pitchFamily="34" charset="0"/>
                <a:cs typeface="Times New Roman" panose="02020603050405020304" pitchFamily="18" charset="0"/>
              </a:rPr>
              <a:t> </a:t>
            </a:r>
          </a:p>
          <a:p>
            <a:pPr marL="0" marR="30480">
              <a:spcBef>
                <a:spcPts val="0"/>
              </a:spcBef>
              <a:spcAft>
                <a:spcPts val="0"/>
              </a:spcAft>
            </a:pPr>
            <a:r>
              <a:rPr lang="en-US" sz="1600">
                <a:effectLst/>
                <a:latin typeface="Segoe UI Emoji" panose="020B0502040204020203" pitchFamily="34" charset="0"/>
                <a:ea typeface="Segoe UI Emoji" panose="020B0502040204020203" pitchFamily="34" charset="0"/>
                <a:cs typeface="Times New Roman" panose="02020603050405020304" pitchFamily="18" charset="0"/>
              </a:rPr>
              <a:t>Non-public school or non-cooperative based</a:t>
            </a:r>
            <a:r>
              <a:rPr lang="en-US" sz="1600" spc="-30">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ABC programs may not hire teachers with a provisional</a:t>
            </a:r>
            <a:r>
              <a:rPr lang="en-US" sz="1600" spc="-55">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or initial teacher</a:t>
            </a:r>
            <a:r>
              <a:rPr lang="en-US" sz="1600" spc="-25">
                <a:effectLst/>
                <a:latin typeface="Segoe UI Emoji" panose="020B0502040204020203" pitchFamily="34" charset="0"/>
                <a:ea typeface="Segoe UI Emoji" panose="020B0502040204020203" pitchFamily="34" charset="0"/>
                <a:cs typeface="Times New Roman" panose="02020603050405020304" pitchFamily="18" charset="0"/>
              </a:rPr>
              <a:t> </a:t>
            </a:r>
            <a:r>
              <a:rPr lang="en-US" sz="1600">
                <a:effectLst/>
                <a:latin typeface="Segoe UI Emoji" panose="020B0502040204020203" pitchFamily="34" charset="0"/>
                <a:ea typeface="Segoe UI Emoji" panose="020B0502040204020203" pitchFamily="34" charset="0"/>
                <a:cs typeface="Times New Roman" panose="02020603050405020304" pitchFamily="18" charset="0"/>
              </a:rPr>
              <a:t>license.</a:t>
            </a:r>
          </a:p>
        </p:txBody>
      </p:sp>
      <p:sp>
        <p:nvSpPr>
          <p:cNvPr id="5" name="Rectangle 4">
            <a:extLst>
              <a:ext uri="{FF2B5EF4-FFF2-40B4-BE49-F238E27FC236}">
                <a16:creationId xmlns:a16="http://schemas.microsoft.com/office/drawing/2014/main" id="{012C4334-F04B-4115-A65F-B281481563AA}"/>
              </a:ext>
            </a:extLst>
          </p:cNvPr>
          <p:cNvSpPr/>
          <p:nvPr/>
        </p:nvSpPr>
        <p:spPr>
          <a:xfrm>
            <a:off x="191504" y="590791"/>
            <a:ext cx="3964066" cy="769441"/>
          </a:xfrm>
          <a:prstGeom prst="rect">
            <a:avLst/>
          </a:prstGeom>
          <a:noFill/>
        </p:spPr>
        <p:txBody>
          <a:bodyPr wrap="square" lIns="91440" tIns="45720" rIns="91440" bIns="45720">
            <a:spAutoFit/>
          </a:bodyPr>
          <a:lstStyle/>
          <a:p>
            <a:pPr algn="ctr"/>
            <a:r>
              <a:rPr lang="en-US" sz="4400">
                <a:ln w="0"/>
                <a:solidFill>
                  <a:srgbClr val="FF0000"/>
                </a:solidFill>
                <a:effectLst>
                  <a:outerShdw blurRad="38100" dist="19050" dir="2700000" algn="tl" rotWithShape="0">
                    <a:schemeClr val="dk1">
                      <a:alpha val="40000"/>
                    </a:schemeClr>
                  </a:outerShdw>
                </a:effectLst>
                <a:latin typeface="Amasis MT Pro Medium" panose="02040604050005020304" pitchFamily="18" charset="0"/>
              </a:rPr>
              <a:t>STAFFING</a:t>
            </a:r>
            <a:endParaRPr lang="en-US" sz="4400" b="0" cap="none" spc="0">
              <a:ln w="0"/>
              <a:solidFill>
                <a:srgbClr val="FF0000"/>
              </a:solidFill>
              <a:effectLst>
                <a:outerShdw blurRad="38100" dist="19050" dir="2700000" algn="tl" rotWithShape="0">
                  <a:schemeClr val="dk1">
                    <a:alpha val="40000"/>
                  </a:schemeClr>
                </a:outerShdw>
              </a:effectLst>
              <a:latin typeface="Amasis MT Pro Medium" panose="02040604050005020304" pitchFamily="18" charset="0"/>
            </a:endParaRPr>
          </a:p>
        </p:txBody>
      </p:sp>
    </p:spTree>
    <p:extLst>
      <p:ext uri="{BB962C8B-B14F-4D97-AF65-F5344CB8AC3E}">
        <p14:creationId xmlns:p14="http://schemas.microsoft.com/office/powerpoint/2010/main" val="327395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F2195-B007-4591-8713-B821D5924B19}"/>
              </a:ext>
            </a:extLst>
          </p:cNvPr>
          <p:cNvSpPr txBox="1"/>
          <p:nvPr/>
        </p:nvSpPr>
        <p:spPr>
          <a:xfrm>
            <a:off x="5811520" y="473115"/>
            <a:ext cx="6096000" cy="4505849"/>
          </a:xfrm>
          <a:prstGeom prst="rect">
            <a:avLst/>
          </a:prstGeom>
          <a:noFill/>
        </p:spPr>
        <p:txBody>
          <a:bodyPr wrap="square">
            <a:spAutoFit/>
          </a:bodyPr>
          <a:lstStyle/>
          <a:p>
            <a:pPr>
              <a:lnSpc>
                <a:spcPct val="90000"/>
              </a:lnSpc>
              <a:spcAft>
                <a:spcPts val="600"/>
              </a:spcAft>
              <a:buFont typeface="Calibri" panose="020F0502020204030204" pitchFamily="34" charset="0"/>
            </a:pPr>
            <a:r>
              <a:rPr lang="en-US" sz="3200" b="1">
                <a:solidFill>
                  <a:schemeClr val="tx1">
                    <a:lumMod val="75000"/>
                    <a:lumOff val="25000"/>
                  </a:schemeClr>
                </a:solidFill>
                <a:latin typeface="Segoe UI Emoji" panose="020B0502040204020203" pitchFamily="34" charset="0"/>
                <a:ea typeface="Segoe UI Emoji" panose="020B0502040204020203" pitchFamily="34" charset="0"/>
              </a:rPr>
              <a:t>Para -Professionals </a:t>
            </a:r>
          </a:p>
          <a:p>
            <a:pPr>
              <a:lnSpc>
                <a:spcPct val="90000"/>
              </a:lnSpc>
              <a:spcAft>
                <a:spcPts val="600"/>
              </a:spcAft>
              <a:buFont typeface="Calibri" panose="020F0502020204030204" pitchFamily="34" charset="0"/>
            </a:pPr>
            <a:r>
              <a:rPr lang="en-US">
                <a:solidFill>
                  <a:schemeClr val="tx1">
                    <a:lumMod val="75000"/>
                    <a:lumOff val="25000"/>
                  </a:schemeClr>
                </a:solidFill>
                <a:latin typeface="Segoe UI Emoji" panose="020B0502040204020203" pitchFamily="34" charset="0"/>
                <a:ea typeface="Segoe UI Emoji" panose="020B0502040204020203" pitchFamily="34" charset="0"/>
              </a:rPr>
              <a:t>The Paraprofessional shall hold one of the following: an associate degree in early childhood education or child development, a CDA credential, or at least 2 years classroom experience in a licensed childcare facility. Paraprofessionals are an integral part of classroom instruction and should be given responsibilities which are commensurate with their education and experience. In general, paraprofessionals should be able to assist with classroom activities, interaction, supervision and observation. </a:t>
            </a:r>
          </a:p>
          <a:p>
            <a:pPr>
              <a:lnSpc>
                <a:spcPct val="90000"/>
              </a:lnSpc>
              <a:spcAft>
                <a:spcPts val="600"/>
              </a:spcAft>
              <a:buFont typeface="Calibri" panose="020F0502020204030204" pitchFamily="34" charset="0"/>
            </a:pPr>
            <a:endParaRPr lang="en-US">
              <a:solidFill>
                <a:schemeClr val="tx1">
                  <a:lumMod val="75000"/>
                  <a:lumOff val="25000"/>
                </a:schemeClr>
              </a:solidFill>
              <a:latin typeface="Segoe UI Emoji" panose="020B0502040204020203" pitchFamily="34" charset="0"/>
              <a:ea typeface="Segoe UI Emoji" panose="020B0502040204020203" pitchFamily="34" charset="0"/>
            </a:endParaRPr>
          </a:p>
          <a:p>
            <a:pPr>
              <a:lnSpc>
                <a:spcPct val="90000"/>
              </a:lnSpc>
              <a:spcAft>
                <a:spcPts val="600"/>
              </a:spcAft>
              <a:buFont typeface="Calibri" panose="020F0502020204030204" pitchFamily="34" charset="0"/>
            </a:pPr>
            <a:r>
              <a:rPr lang="en-US">
                <a:solidFill>
                  <a:schemeClr val="tx1">
                    <a:lumMod val="75000"/>
                    <a:lumOff val="25000"/>
                  </a:schemeClr>
                </a:solidFill>
                <a:latin typeface="Segoe UI Emoji" panose="020B0502040204020203" pitchFamily="34" charset="0"/>
                <a:ea typeface="Segoe UI Emoji" panose="020B0502040204020203" pitchFamily="34" charset="0"/>
              </a:rPr>
              <a:t>Staffing Patterns/Classroom Programs Single classroom sites for preschool shall have a qualified classroom teacher. Classrooms will meet ratio requirements aligned with minimum childcare licensing standards.</a:t>
            </a:r>
          </a:p>
        </p:txBody>
      </p:sp>
      <p:pic>
        <p:nvPicPr>
          <p:cNvPr id="5" name="Picture 4" descr="A child writing on a paper&#10;&#10;Description automatically generated">
            <a:extLst>
              <a:ext uri="{FF2B5EF4-FFF2-40B4-BE49-F238E27FC236}">
                <a16:creationId xmlns:a16="http://schemas.microsoft.com/office/drawing/2014/main" id="{B1A8C976-559B-0A01-34C4-E6F0E795B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946" y="548367"/>
            <a:ext cx="2819405" cy="2114554"/>
          </a:xfrm>
          <a:prstGeom prst="rect">
            <a:avLst/>
          </a:prstGeom>
        </p:spPr>
      </p:pic>
      <p:pic>
        <p:nvPicPr>
          <p:cNvPr id="9" name="Picture 8" descr="A child holding a turtle&#10;&#10;Description automatically generated">
            <a:extLst>
              <a:ext uri="{FF2B5EF4-FFF2-40B4-BE49-F238E27FC236}">
                <a16:creationId xmlns:a16="http://schemas.microsoft.com/office/drawing/2014/main" id="{4F20A5EE-75BC-F841-F9A9-F3E387CC8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850" y="2111828"/>
            <a:ext cx="2294165" cy="3058886"/>
          </a:xfrm>
          <a:prstGeom prst="rect">
            <a:avLst/>
          </a:prstGeom>
        </p:spPr>
      </p:pic>
    </p:spTree>
    <p:extLst>
      <p:ext uri="{BB962C8B-B14F-4D97-AF65-F5344CB8AC3E}">
        <p14:creationId xmlns:p14="http://schemas.microsoft.com/office/powerpoint/2010/main" val="410018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DBC33DA7-CBE7-49E9-BF8A-7A171869D324}"/>
              </a:ext>
            </a:extLst>
          </p:cNvPr>
          <p:cNvGraphicFramePr>
            <a:graphicFrameLocks noGrp="1"/>
          </p:cNvGraphicFramePr>
          <p:nvPr>
            <p:extLst>
              <p:ext uri="{D42A27DB-BD31-4B8C-83A1-F6EECF244321}">
                <p14:modId xmlns:p14="http://schemas.microsoft.com/office/powerpoint/2010/main" val="256895053"/>
              </p:ext>
            </p:extLst>
          </p:nvPr>
        </p:nvGraphicFramePr>
        <p:xfrm>
          <a:off x="335280" y="374226"/>
          <a:ext cx="11592560" cy="6118014"/>
        </p:xfrm>
        <a:graphic>
          <a:graphicData uri="http://schemas.openxmlformats.org/drawingml/2006/table">
            <a:tbl>
              <a:tblPr firstRow="1" bandRow="1">
                <a:tableStyleId>{5C22544A-7EE6-4342-B048-85BDC9FD1C3A}</a:tableStyleId>
              </a:tblPr>
              <a:tblGrid>
                <a:gridCol w="5629442">
                  <a:extLst>
                    <a:ext uri="{9D8B030D-6E8A-4147-A177-3AD203B41FA5}">
                      <a16:colId xmlns:a16="http://schemas.microsoft.com/office/drawing/2014/main" val="3407689355"/>
                    </a:ext>
                  </a:extLst>
                </a:gridCol>
                <a:gridCol w="5963118">
                  <a:extLst>
                    <a:ext uri="{9D8B030D-6E8A-4147-A177-3AD203B41FA5}">
                      <a16:colId xmlns:a16="http://schemas.microsoft.com/office/drawing/2014/main" val="1295209772"/>
                    </a:ext>
                  </a:extLst>
                </a:gridCol>
              </a:tblGrid>
              <a:tr h="6118014">
                <a:tc>
                  <a:txBody>
                    <a:bodyPr/>
                    <a:lstStyle/>
                    <a:p>
                      <a:endParaRPr lang="en-US" sz="1700" b="0" dirty="0">
                        <a:solidFill>
                          <a:schemeClr val="tx1"/>
                        </a:solidFill>
                        <a:latin typeface="Segoe UI Emoji" panose="020B0502040204020203" pitchFamily="34" charset="0"/>
                        <a:ea typeface="Segoe UI Emoji" panose="020B0502040204020203" pitchFamily="34" charset="0"/>
                      </a:endParaRPr>
                    </a:p>
                    <a:p>
                      <a:endParaRPr lang="en-US" sz="1700" b="0" dirty="0">
                        <a:solidFill>
                          <a:schemeClr val="tx1"/>
                        </a:solidFill>
                        <a:latin typeface="Segoe UI Emoji" panose="020B0502040204020203" pitchFamily="34" charset="0"/>
                        <a:ea typeface="Segoe UI Emoji" panose="020B0502040204020203" pitchFamily="34" charset="0"/>
                      </a:endParaRP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No child shall be dismissed or expelled from the program for behavior issues without approval from DCCECE.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Discipline shall reflect positive and tempered staff guidance. Discipline will be consistent, individualized for each child, and appropriate to each child's level of understanding. </a:t>
                      </a:r>
                      <a:r>
                        <a:rPr lang="en-US" sz="1700" b="1" dirty="0">
                          <a:solidFill>
                            <a:schemeClr val="tx1"/>
                          </a:solidFill>
                          <a:latin typeface="Segoe UI Emoji" panose="020B0502040204020203" pitchFamily="34" charset="0"/>
                          <a:ea typeface="Segoe UI Emoji" panose="020B0502040204020203" pitchFamily="34" charset="0"/>
                        </a:rPr>
                        <a:t>Corporal punishment is an unacceptable method of discipline and shall not be used.</a:t>
                      </a:r>
                      <a:r>
                        <a:rPr lang="en-US" sz="1700" b="0" dirty="0">
                          <a:solidFill>
                            <a:schemeClr val="tx1"/>
                          </a:solidFill>
                          <a:latin typeface="Segoe UI Emoji" panose="020B0502040204020203" pitchFamily="34" charset="0"/>
                          <a:ea typeface="Segoe UI Emoji" panose="020B0502040204020203" pitchFamily="34" charset="0"/>
                        </a:rPr>
                        <a:t> Programs shall specifically define their approach to handling inappropriate behavior in the center parent handbook. </a:t>
                      </a:r>
                    </a:p>
                    <a:p>
                      <a:endParaRPr lang="en-US" sz="1700" b="0" dirty="0">
                        <a:solidFill>
                          <a:schemeClr val="tx1"/>
                        </a:solidFill>
                        <a:latin typeface="Segoe UI Emoji" panose="020B0502040204020203" pitchFamily="34" charset="0"/>
                        <a:ea typeface="Segoe UI Emoj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Teacher-parent discussions regarding a child’s behavior shall be held in private and take a team approach to develop and implement an individualized plan that supports the child’s inclusion and success.</a:t>
                      </a:r>
                    </a:p>
                    <a:p>
                      <a:endParaRPr lang="en-US" sz="1700" b="0" dirty="0">
                        <a:solidFill>
                          <a:schemeClr val="tx1"/>
                        </a:solidFill>
                        <a:latin typeface="Segoe UI Emoji" panose="020B0502040204020203" pitchFamily="34" charset="0"/>
                        <a:ea typeface="Segoe UI Emoji" panose="020B0502040204020203"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When a child presents challenging behavior, teaching staff shall follow the standards of the National Association for the Education of Young Children (NAEYC) Accreditation: </a:t>
                      </a:r>
                    </a:p>
                    <a:p>
                      <a:endParaRPr lang="en-US" sz="1700" b="0" kern="1200" dirty="0">
                        <a:solidFill>
                          <a:schemeClr val="tx1"/>
                        </a:solidFill>
                        <a:latin typeface="Segoe UI Emoji" panose="020B0502040204020203" pitchFamily="34" charset="0"/>
                        <a:ea typeface="Segoe UI Emoji" panose="020B0502040204020203"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Observe the child, then identify events, activities, interactions and other factors that predict and may contribute to challenging behavior.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Rather than focus only on eliminating the behavior, teaching staff shall focus on teaching the child social, communication, and emotional regulation skills using environmental modifications, activity modifications, adult or peer support, and other teaching strategies to support the child’s appropriate behavior.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Teaching staff shall respond to challenging behavior, including physical aggression, in a manner that: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provides for the safety of the child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 provides for the safety of others in the classroom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is calm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700" b="0" kern="1200" dirty="0">
                          <a:solidFill>
                            <a:schemeClr val="tx1"/>
                          </a:solidFill>
                          <a:latin typeface="Segoe UI Emoji" panose="020B0502040204020203" pitchFamily="34" charset="0"/>
                          <a:ea typeface="Segoe UI Emoji" panose="020B0502040204020203" pitchFamily="34" charset="0"/>
                          <a:cs typeface="+mn-cs"/>
                        </a:rPr>
                        <a:t>is respectful to the child and provides the child with information on acceptable behavior. </a:t>
                      </a:r>
                    </a:p>
                  </a:txBody>
                  <a:tcPr>
                    <a:solidFill>
                      <a:schemeClr val="bg1"/>
                    </a:solidFill>
                  </a:tcPr>
                </a:tc>
                <a:extLst>
                  <a:ext uri="{0D108BD9-81ED-4DB2-BD59-A6C34878D82A}">
                    <a16:rowId xmlns:a16="http://schemas.microsoft.com/office/drawing/2014/main" val="4250957686"/>
                  </a:ext>
                </a:extLst>
              </a:tr>
            </a:tbl>
          </a:graphicData>
        </a:graphic>
      </p:graphicFrame>
      <p:sp>
        <p:nvSpPr>
          <p:cNvPr id="4" name="Rectangle 3">
            <a:extLst>
              <a:ext uri="{FF2B5EF4-FFF2-40B4-BE49-F238E27FC236}">
                <a16:creationId xmlns:a16="http://schemas.microsoft.com/office/drawing/2014/main" id="{33AB1978-B3B4-4F7B-AB39-8EA2E879743A}"/>
              </a:ext>
            </a:extLst>
          </p:cNvPr>
          <p:cNvSpPr/>
          <p:nvPr/>
        </p:nvSpPr>
        <p:spPr>
          <a:xfrm>
            <a:off x="2122728" y="0"/>
            <a:ext cx="7763664" cy="923330"/>
          </a:xfrm>
          <a:prstGeom prst="rect">
            <a:avLst/>
          </a:prstGeom>
          <a:noFill/>
        </p:spPr>
        <p:txBody>
          <a:bodyPr wrap="none" lIns="91440" tIns="45720" rIns="91440" bIns="45720">
            <a:spAutoFit/>
          </a:bodyPr>
          <a:lstStyle/>
          <a:p>
            <a:pPr algn="ctr"/>
            <a:r>
              <a:rPr lang="en-US" sz="5400" b="0" cap="none" spc="0">
                <a:ln w="0"/>
                <a:solidFill>
                  <a:srgbClr val="7030A0"/>
                </a:solidFill>
                <a:effectLst>
                  <a:outerShdw blurRad="38100" dist="19050" dir="2700000" algn="tl" rotWithShape="0">
                    <a:schemeClr val="dk1">
                      <a:alpha val="40000"/>
                    </a:schemeClr>
                  </a:outerShdw>
                </a:effectLst>
                <a:latin typeface="Amasis MT Pro Medium" panose="02040604050005020304" pitchFamily="18" charset="0"/>
              </a:rPr>
              <a:t>Classroom Management</a:t>
            </a:r>
          </a:p>
        </p:txBody>
      </p:sp>
    </p:spTree>
    <p:extLst>
      <p:ext uri="{BB962C8B-B14F-4D97-AF65-F5344CB8AC3E}">
        <p14:creationId xmlns:p14="http://schemas.microsoft.com/office/powerpoint/2010/main" val="123993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046C7CE-1532-4966-B09C-EAC9B2B674E7}"/>
              </a:ext>
            </a:extLst>
          </p:cNvPr>
          <p:cNvGraphicFramePr>
            <a:graphicFrameLocks noGrp="1"/>
          </p:cNvGraphicFramePr>
          <p:nvPr>
            <p:extLst>
              <p:ext uri="{D42A27DB-BD31-4B8C-83A1-F6EECF244321}">
                <p14:modId xmlns:p14="http://schemas.microsoft.com/office/powerpoint/2010/main" val="41408088"/>
              </p:ext>
            </p:extLst>
          </p:nvPr>
        </p:nvGraphicFramePr>
        <p:xfrm>
          <a:off x="152400" y="254000"/>
          <a:ext cx="11653520" cy="6050280"/>
        </p:xfrm>
        <a:graphic>
          <a:graphicData uri="http://schemas.openxmlformats.org/drawingml/2006/table">
            <a:tbl>
              <a:tblPr firstRow="1" bandRow="1">
                <a:tableStyleId>{5C22544A-7EE6-4342-B048-85BDC9FD1C3A}</a:tableStyleId>
              </a:tblPr>
              <a:tblGrid>
                <a:gridCol w="6447061">
                  <a:extLst>
                    <a:ext uri="{9D8B030D-6E8A-4147-A177-3AD203B41FA5}">
                      <a16:colId xmlns:a16="http://schemas.microsoft.com/office/drawing/2014/main" val="3385230246"/>
                    </a:ext>
                  </a:extLst>
                </a:gridCol>
                <a:gridCol w="5206459">
                  <a:extLst>
                    <a:ext uri="{9D8B030D-6E8A-4147-A177-3AD203B41FA5}">
                      <a16:colId xmlns:a16="http://schemas.microsoft.com/office/drawing/2014/main" val="1923924708"/>
                    </a:ext>
                  </a:extLst>
                </a:gridCol>
              </a:tblGrid>
              <a:tr h="6035040">
                <a:tc>
                  <a:txBody>
                    <a:bodyPr/>
                    <a:lstStyle/>
                    <a:p>
                      <a:r>
                        <a:rPr lang="en-US" sz="1700" b="0" dirty="0">
                          <a:solidFill>
                            <a:schemeClr val="tx1"/>
                          </a:solidFill>
                          <a:latin typeface="Segoe UI Emoji" panose="020B0502040204020203" pitchFamily="34" charset="0"/>
                          <a:ea typeface="Segoe UI Emoji" panose="020B0502040204020203" pitchFamily="34" charset="0"/>
                        </a:rPr>
                        <a:t>Teachers should request technical assistance from DCCECE (Behavior Help) on any discipline issues which they have questions.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If necessary, intervention shall ensure each child has access to professional services, such as referrals to the educational cooperative behavioral specialist, the ADE-funded regional support network for early autism identification, community mental health center and a private therapist.</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For any child receiving special education services, appropriate therapeutic staff shall have access to the child at mutually agreeable times during the program day in order to provide services outlined in the child’s IEP. </a:t>
                      </a:r>
                    </a:p>
                    <a:p>
                      <a:endParaRPr lang="en-US" sz="1700" b="0" dirty="0">
                        <a:solidFill>
                          <a:schemeClr val="tx1"/>
                        </a:solidFill>
                        <a:latin typeface="Segoe UI Emoji" panose="020B0502040204020203" pitchFamily="34" charset="0"/>
                        <a:ea typeface="Segoe UI Emoji" panose="020B0502040204020203" pitchFamily="34" charset="0"/>
                      </a:endParaRPr>
                    </a:p>
                    <a:p>
                      <a:r>
                        <a:rPr lang="en-US" sz="1700" b="0" dirty="0">
                          <a:solidFill>
                            <a:schemeClr val="tx1"/>
                          </a:solidFill>
                          <a:latin typeface="Segoe UI Emoji" panose="020B0502040204020203" pitchFamily="34" charset="0"/>
                          <a:ea typeface="Segoe UI Emoji" panose="020B0502040204020203" pitchFamily="34" charset="0"/>
                        </a:rPr>
                        <a:t>For any child requiring the intervention services of special education, DREAM/DREAM TOO shall collaborate with special education professionals to ensure each party has access to necessary information to provide the appropriate services. </a:t>
                      </a:r>
                      <a:r>
                        <a:rPr lang="en-US" sz="1700" b="0" kern="1200" dirty="0">
                          <a:solidFill>
                            <a:schemeClr val="tx1"/>
                          </a:solidFill>
                          <a:latin typeface="Segoe UI Emoji" panose="020B0502040204020203" pitchFamily="34" charset="0"/>
                          <a:ea typeface="Segoe UI Emoji" panose="020B0502040204020203" pitchFamily="34" charset="0"/>
                          <a:cs typeface="+mn-cs"/>
                        </a:rPr>
                        <a:t>Early Education Special Education teachers shall have access to any information pertaining to a child receiving special education that is in the possession of the center that would be necessary for reviewing and evaluating the child’s progress in the general </a:t>
                      </a:r>
                      <a:endParaRPr lang="en-US" sz="1700" b="0" dirty="0">
                        <a:solidFill>
                          <a:schemeClr val="tx1"/>
                        </a:solidFill>
                        <a:latin typeface="Segoe UI Emoji" panose="020B0502040204020203" pitchFamily="34" charset="0"/>
                        <a:ea typeface="Segoe UI Emoji" panose="020B0502040204020203" pitchFamily="34" charset="0"/>
                      </a:endParaRPr>
                    </a:p>
                  </a:txBody>
                  <a:tcPr>
                    <a:lnR w="12700" cap="flat" cmpd="sng" algn="ctr">
                      <a:noFill/>
                      <a:prstDash val="solid"/>
                      <a:round/>
                      <a:headEnd type="none" w="med" len="med"/>
                      <a:tailEnd type="none" w="med" len="med"/>
                    </a:lnR>
                    <a:solidFill>
                      <a:schemeClr val="bg1"/>
                    </a:solidFill>
                  </a:tcPr>
                </a:tc>
                <a:tc>
                  <a:txBody>
                    <a:bodyPr/>
                    <a:lstStyle/>
                    <a:p>
                      <a:r>
                        <a:rPr lang="en-US" sz="1700" b="0" kern="1200" dirty="0">
                          <a:solidFill>
                            <a:schemeClr val="tx1"/>
                          </a:solidFill>
                          <a:latin typeface="Segoe UI Emoji" panose="020B0502040204020203" pitchFamily="34" charset="0"/>
                          <a:ea typeface="Segoe UI Emoji" panose="020B0502040204020203" pitchFamily="34" charset="0"/>
                          <a:cs typeface="+mn-cs"/>
                        </a:rPr>
                        <a:t>education setting. Access to proprietary information on the child shall be on a need-to-know basis.</a:t>
                      </a:r>
                    </a:p>
                    <a:p>
                      <a:endParaRPr lang="en-US" sz="1700" b="0" kern="1200" dirty="0">
                        <a:solidFill>
                          <a:schemeClr val="tx1"/>
                        </a:solidFill>
                        <a:latin typeface="Segoe UI Emoji" panose="020B0502040204020203" pitchFamily="34" charset="0"/>
                        <a:ea typeface="Segoe UI Emoji" panose="020B0502040204020203" pitchFamily="34" charset="0"/>
                        <a:cs typeface="+mn-cs"/>
                      </a:endParaRPr>
                    </a:p>
                    <a:p>
                      <a:r>
                        <a:rPr lang="en-US" sz="1700" b="0" kern="1200" dirty="0">
                          <a:solidFill>
                            <a:schemeClr val="tx1"/>
                          </a:solidFill>
                          <a:latin typeface="Segoe UI Emoji" panose="020B0502040204020203" pitchFamily="34" charset="0"/>
                          <a:ea typeface="Segoe UI Emoji" panose="020B0502040204020203" pitchFamily="34" charset="0"/>
                          <a:cs typeface="+mn-cs"/>
                        </a:rPr>
                        <a:t> A child shall not be dismissed from the center due to a lack of toilet training skills. Nor may a center refuse to admit a child because of toilet training issues if the child meets all other age and income eligibility requirements. DREAM shall assist children who are not yet toilet-trained with cooperation and enthusiasm. Programs shall not employ toilet training techniques which could be construed as punishment or shaming the child. Programs are encouraged to include the parent or guardian in any toilet training plan so it may be reinforced at home. </a:t>
                      </a:r>
                      <a:endParaRPr lang="en-US" sz="1700" b="0" dirty="0">
                        <a:solidFill>
                          <a:schemeClr val="tx1"/>
                        </a:solidFill>
                        <a:latin typeface="Segoe UI Emoji" panose="020B0502040204020203" pitchFamily="34" charset="0"/>
                        <a:ea typeface="Segoe UI Emoj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41104002"/>
                  </a:ext>
                </a:extLst>
              </a:tr>
            </a:tbl>
          </a:graphicData>
        </a:graphic>
      </p:graphicFrame>
      <p:pic>
        <p:nvPicPr>
          <p:cNvPr id="5" name="Picture 4" descr="A group of children wearing medals&#10;&#10;Description automatically generated with medium confidence">
            <a:extLst>
              <a:ext uri="{FF2B5EF4-FFF2-40B4-BE49-F238E27FC236}">
                <a16:creationId xmlns:a16="http://schemas.microsoft.com/office/drawing/2014/main" id="{897F5FF8-7E9B-B980-3245-122533D00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429" y="3962401"/>
            <a:ext cx="3140891" cy="2450737"/>
          </a:xfrm>
          <a:prstGeom prst="rect">
            <a:avLst/>
          </a:prstGeom>
          <a:ln>
            <a:noFill/>
          </a:ln>
          <a:effectLst>
            <a:softEdge rad="112500"/>
          </a:effectLst>
        </p:spPr>
      </p:pic>
    </p:spTree>
    <p:extLst>
      <p:ext uri="{BB962C8B-B14F-4D97-AF65-F5344CB8AC3E}">
        <p14:creationId xmlns:p14="http://schemas.microsoft.com/office/powerpoint/2010/main" val="145256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7C66FF-8CD6-474F-80EA-6B4B2F1B8EBA}"/>
              </a:ext>
            </a:extLst>
          </p:cNvPr>
          <p:cNvGraphicFramePr>
            <a:graphicFrameLocks noGrp="1"/>
          </p:cNvGraphicFramePr>
          <p:nvPr>
            <p:extLst>
              <p:ext uri="{D42A27DB-BD31-4B8C-83A1-F6EECF244321}">
                <p14:modId xmlns:p14="http://schemas.microsoft.com/office/powerpoint/2010/main" val="3328991881"/>
              </p:ext>
            </p:extLst>
          </p:nvPr>
        </p:nvGraphicFramePr>
        <p:xfrm>
          <a:off x="223520" y="696535"/>
          <a:ext cx="11866880" cy="5364480"/>
        </p:xfrm>
        <a:graphic>
          <a:graphicData uri="http://schemas.openxmlformats.org/drawingml/2006/table">
            <a:tbl>
              <a:tblPr firstRow="1" bandRow="1">
                <a:tableStyleId>{5C22544A-7EE6-4342-B048-85BDC9FD1C3A}</a:tableStyleId>
              </a:tblPr>
              <a:tblGrid>
                <a:gridCol w="4033922">
                  <a:extLst>
                    <a:ext uri="{9D8B030D-6E8A-4147-A177-3AD203B41FA5}">
                      <a16:colId xmlns:a16="http://schemas.microsoft.com/office/drawing/2014/main" val="4285314258"/>
                    </a:ext>
                  </a:extLst>
                </a:gridCol>
                <a:gridCol w="7832958">
                  <a:extLst>
                    <a:ext uri="{9D8B030D-6E8A-4147-A177-3AD203B41FA5}">
                      <a16:colId xmlns:a16="http://schemas.microsoft.com/office/drawing/2014/main" val="3659413717"/>
                    </a:ext>
                  </a:extLst>
                </a:gridCol>
              </a:tblGrid>
              <a:tr h="4832772">
                <a:tc>
                  <a:txBody>
                    <a:bodyPr/>
                    <a:lstStyle/>
                    <a:p>
                      <a:pPr algn="ctr"/>
                      <a:r>
                        <a:rPr lang="en-US" sz="2400" b="1" u="sng">
                          <a:solidFill>
                            <a:srgbClr val="0000FF"/>
                          </a:solidFill>
                          <a:latin typeface="Amasis MT Pro Black" panose="02040A04050005020304" pitchFamily="18" charset="0"/>
                          <a:ea typeface="Segoe UI Emoji" panose="020B0502040204020203" pitchFamily="34" charset="0"/>
                        </a:rPr>
                        <a:t>In Case of an Accident</a:t>
                      </a:r>
                      <a:r>
                        <a:rPr lang="en-US" sz="1800" b="1" u="sng">
                          <a:solidFill>
                            <a:srgbClr val="0000FF"/>
                          </a:solidFill>
                          <a:latin typeface="Amasis MT Pro Black" panose="02040A04050005020304" pitchFamily="18" charset="0"/>
                          <a:ea typeface="Segoe UI Emoji" panose="020B0502040204020203" pitchFamily="34" charset="0"/>
                        </a:rPr>
                        <a:t> </a:t>
                      </a:r>
                    </a:p>
                    <a:p>
                      <a:endParaRPr lang="en-US" sz="1600" b="1" u="sng">
                        <a:solidFill>
                          <a:schemeClr val="tx1"/>
                        </a:solidFill>
                        <a:latin typeface="Segoe UI Emoji" panose="020B0502040204020203" pitchFamily="34" charset="0"/>
                        <a:ea typeface="Segoe UI Emoji" panose="020B0502040204020203" pitchFamily="34" charset="0"/>
                      </a:endParaRPr>
                    </a:p>
                    <a:p>
                      <a:pPr algn="just"/>
                      <a:r>
                        <a:rPr lang="en-US" sz="1600" b="0">
                          <a:solidFill>
                            <a:schemeClr val="tx1"/>
                          </a:solidFill>
                          <a:latin typeface="Segoe UI Emoji" panose="020B0502040204020203" pitchFamily="34" charset="0"/>
                          <a:ea typeface="Segoe UI Emoji" panose="020B0502040204020203" pitchFamily="34" charset="0"/>
                        </a:rPr>
                        <a:t>In case of an accident resulting in an injury or potential injury to a child, you should first attend to the child. Afterwards (and always) notify the director who will notify the child's parent (s) and appropriate state agencies. You will be asked to complete an accident report giving the details of the accident. You are expected to show proper cause, which means being able to give an acceptable explanation as to how the accident occurred and be able to show what type of prevention measures will be taken in the future. If you be- come injured while working, report the incident immediately to the director. Remaining calm in emergency situations in imperative.</a:t>
                      </a:r>
                      <a:endParaRPr lang="en-US" sz="1600">
                        <a:solidFill>
                          <a:schemeClr val="tx1"/>
                        </a:solidFill>
                        <a:latin typeface="Segoe UI Emoji" panose="020B0502040204020203" pitchFamily="34" charset="0"/>
                        <a:ea typeface="Segoe UI Emoj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a:solidFill>
                            <a:srgbClr val="FF0000"/>
                          </a:solidFill>
                          <a:latin typeface="Amasis MT Pro Black" panose="02040A04050005020304" pitchFamily="18" charset="0"/>
                        </a:rPr>
                        <a:t>Child Abuse, Prevention and Reporting </a:t>
                      </a:r>
                    </a:p>
                    <a:p>
                      <a:endParaRPr lang="en-US" sz="1800" b="0">
                        <a:solidFill>
                          <a:schemeClr val="tx1"/>
                        </a:solidFill>
                        <a:latin typeface="+mj-lt"/>
                      </a:endParaRPr>
                    </a:p>
                    <a:p>
                      <a:pPr algn="just"/>
                      <a:r>
                        <a:rPr lang="en-US" sz="1600" b="0">
                          <a:solidFill>
                            <a:schemeClr val="tx1"/>
                          </a:solidFill>
                          <a:latin typeface="Segoe UI Emoji" panose="020B0502040204020203" pitchFamily="34" charset="0"/>
                          <a:ea typeface="Segoe UI Emoji" panose="020B0502040204020203" pitchFamily="34" charset="0"/>
                        </a:rPr>
                        <a:t>The safety of our children is our primary concern. In fact, DREAM has a legal and moral obligation to report child abuse. If you suspect or witness child abuse in the center, please first contact the program director. Then if the issue has not been fully resolved, every childcare provider/employee is responsible for reporting child abuse by contacting the following: </a:t>
                      </a:r>
                      <a:r>
                        <a:rPr lang="en-US" sz="1600" b="1">
                          <a:solidFill>
                            <a:schemeClr val="tx1"/>
                          </a:solidFill>
                          <a:latin typeface="Segoe UI Emoji" panose="020B0502040204020203" pitchFamily="34" charset="0"/>
                          <a:ea typeface="Segoe UI Emoji" panose="020B0502040204020203" pitchFamily="34" charset="0"/>
                        </a:rPr>
                        <a:t>Child Maltreatment Hotline 1- 800-482-5964</a:t>
                      </a:r>
                    </a:p>
                    <a:p>
                      <a:pPr algn="just"/>
                      <a:endParaRPr lang="en-US" sz="1600" b="0">
                        <a:solidFill>
                          <a:schemeClr val="tx1"/>
                        </a:solidFill>
                        <a:latin typeface="Segoe UI Emoji" panose="020B0502040204020203" pitchFamily="34" charset="0"/>
                        <a:ea typeface="Segoe UI Emoji" panose="020B0502040204020203" pitchFamily="34" charset="0"/>
                      </a:endParaRPr>
                    </a:p>
                    <a:p>
                      <a:pPr algn="just"/>
                      <a:r>
                        <a:rPr lang="en-US" sz="1600" b="0">
                          <a:solidFill>
                            <a:schemeClr val="tx1"/>
                          </a:solidFill>
                          <a:latin typeface="Segoe UI Emoji" panose="020B0502040204020203" pitchFamily="34" charset="0"/>
                          <a:ea typeface="Segoe UI Emoji" panose="020B0502040204020203" pitchFamily="34" charset="0"/>
                        </a:rPr>
                        <a:t>We are taking positive steps to prevent child abuse from occurring in the center by seeking quality staff, conducting thorough background checks of all employees, inviting parents or other authorized persons into our building, and using, where possible, an open classroom concept which allows for clear visibility. With these measures in place, DREAM trusts that allegations of child abuse will be rare. However, the following specific procedures will be followed if any allegations occur:</a:t>
                      </a:r>
                    </a:p>
                    <a:p>
                      <a:pPr algn="just"/>
                      <a:endParaRPr lang="en-US" sz="1600" b="0">
                        <a:solidFill>
                          <a:schemeClr val="tx1"/>
                        </a:solidFill>
                        <a:latin typeface="Segoe UI Emoji" panose="020B0502040204020203" pitchFamily="34" charset="0"/>
                        <a:ea typeface="Segoe UI Emoji" panose="020B0502040204020203" pitchFamily="34" charset="0"/>
                      </a:endParaRPr>
                    </a:p>
                    <a:p>
                      <a:pPr marL="285750" indent="-285750" algn="just">
                        <a:buFont typeface="Arial" panose="020B0604020202020204" pitchFamily="34" charset="0"/>
                        <a:buChar char="•"/>
                      </a:pPr>
                      <a:r>
                        <a:rPr lang="en-US" sz="1600" b="0">
                          <a:solidFill>
                            <a:schemeClr val="tx1"/>
                          </a:solidFill>
                          <a:latin typeface="Segoe UI Emoji" panose="020B0502040204020203" pitchFamily="34" charset="0"/>
                          <a:ea typeface="Segoe UI Emoji" panose="020B0502040204020203" pitchFamily="34" charset="0"/>
                        </a:rPr>
                        <a:t>The accused employee(s) will be placed on a five (5) day leave while the incident  is being investigated.</a:t>
                      </a:r>
                    </a:p>
                    <a:p>
                      <a:pPr marL="285750" indent="-285750" algn="just">
                        <a:buFont typeface="Arial" panose="020B0604020202020204" pitchFamily="34" charset="0"/>
                        <a:buChar char="•"/>
                      </a:pPr>
                      <a:endParaRPr lang="en-US" sz="1600" b="0">
                        <a:solidFill>
                          <a:schemeClr val="lt1"/>
                        </a:solidFill>
                        <a:latin typeface="Segoe UI Emoji" panose="020B0502040204020203" pitchFamily="34" charset="0"/>
                        <a:ea typeface="Segoe UI Emoji" panose="020B0502040204020203" pitchFamily="34" charset="0"/>
                      </a:endParaRPr>
                    </a:p>
                    <a:p>
                      <a:pPr marL="285750" indent="-285750" algn="just">
                        <a:buFont typeface="Arial" panose="020B0604020202020204" pitchFamily="34" charset="0"/>
                        <a:buChar char="•"/>
                      </a:pPr>
                      <a:r>
                        <a:rPr lang="en-US" sz="1600" b="0">
                          <a:solidFill>
                            <a:schemeClr val="tx1"/>
                          </a:solidFill>
                          <a:latin typeface="Segoe UI Emoji" panose="020B0502040204020203" pitchFamily="34" charset="0"/>
                          <a:ea typeface="Segoe UI Emoji" panose="020B0502040204020203" pitchFamily="34" charset="0"/>
                        </a:rPr>
                        <a:t>Upon completion of the investigation and within a period not to exceed five (5) days, the employee(s) will be reinstated if not found liable. If found liable, the employee(s) will either be placed on 90-day suspension or terminated.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473163"/>
                  </a:ext>
                </a:extLst>
              </a:tr>
            </a:tbl>
          </a:graphicData>
        </a:graphic>
      </p:graphicFrame>
      <p:sp>
        <p:nvSpPr>
          <p:cNvPr id="3" name="TextBox 2">
            <a:extLst>
              <a:ext uri="{FF2B5EF4-FFF2-40B4-BE49-F238E27FC236}">
                <a16:creationId xmlns:a16="http://schemas.microsoft.com/office/drawing/2014/main" id="{918E0379-F5FD-4444-8BA1-9555BA6C8F52}"/>
              </a:ext>
            </a:extLst>
          </p:cNvPr>
          <p:cNvSpPr txBox="1"/>
          <p:nvPr/>
        </p:nvSpPr>
        <p:spPr>
          <a:xfrm>
            <a:off x="2240280" y="111760"/>
            <a:ext cx="7833360" cy="584775"/>
          </a:xfrm>
          <a:prstGeom prst="rect">
            <a:avLst/>
          </a:prstGeom>
          <a:noFill/>
        </p:spPr>
        <p:txBody>
          <a:bodyPr wrap="square" rtlCol="0">
            <a:spAutoFit/>
          </a:bodyPr>
          <a:lstStyle/>
          <a:p>
            <a:r>
              <a:rPr lang="en-US" sz="3200" b="1">
                <a:solidFill>
                  <a:schemeClr val="accent5"/>
                </a:solidFill>
                <a:latin typeface="Amasis MT Pro Medium" panose="02040604050005020304" pitchFamily="18" charset="0"/>
              </a:rPr>
              <a:t>Accidents, Abuse, Reporting, Discipline </a:t>
            </a:r>
          </a:p>
        </p:txBody>
      </p:sp>
    </p:spTree>
    <p:extLst>
      <p:ext uri="{BB962C8B-B14F-4D97-AF65-F5344CB8AC3E}">
        <p14:creationId xmlns:p14="http://schemas.microsoft.com/office/powerpoint/2010/main" val="2776060274"/>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7279</Words>
  <Application>Microsoft Office PowerPoint</Application>
  <PresentationFormat>Widescreen</PresentationFormat>
  <Paragraphs>374</Paragraphs>
  <Slides>28</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Aharoni</vt:lpstr>
      <vt:lpstr>Amasis MT Pro</vt:lpstr>
      <vt:lpstr>Amasis MT Pro Black</vt:lpstr>
      <vt:lpstr>Amasis MT Pro Medium</vt:lpstr>
      <vt:lpstr>Arial</vt:lpstr>
      <vt:lpstr>Calibri</vt:lpstr>
      <vt:lpstr>Segoe UI Emoji</vt:lpstr>
      <vt:lpstr>Times New Roman</vt:lpstr>
      <vt:lpstr>Univers</vt:lpstr>
      <vt:lpstr>Univers Condensed</vt:lpstr>
      <vt:lpstr>Wingdings</vt:lpstr>
      <vt:lpstr>RetrospectVTI</vt:lpstr>
      <vt:lpstr>DREAM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dc:title>
  <dc:creator>Jody Abernathy</dc:creator>
  <cp:lastModifiedBy>Jody Abernathy</cp:lastModifiedBy>
  <cp:revision>69</cp:revision>
  <dcterms:created xsi:type="dcterms:W3CDTF">2022-01-02T17:29:39Z</dcterms:created>
  <dcterms:modified xsi:type="dcterms:W3CDTF">2023-07-15T13:23:04Z</dcterms:modified>
</cp:coreProperties>
</file>